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7" r:id="rId2"/>
    <p:sldId id="313" r:id="rId3"/>
    <p:sldId id="258" r:id="rId4"/>
    <p:sldId id="299" r:id="rId5"/>
    <p:sldId id="292" r:id="rId6"/>
    <p:sldId id="300" r:id="rId7"/>
    <p:sldId id="291" r:id="rId8"/>
    <p:sldId id="301" r:id="rId9"/>
    <p:sldId id="293" r:id="rId10"/>
    <p:sldId id="296" r:id="rId11"/>
    <p:sldId id="302" r:id="rId12"/>
    <p:sldId id="303" r:id="rId13"/>
    <p:sldId id="304" r:id="rId14"/>
    <p:sldId id="305" r:id="rId15"/>
    <p:sldId id="306" r:id="rId16"/>
    <p:sldId id="308" r:id="rId17"/>
    <p:sldId id="307" r:id="rId18"/>
    <p:sldId id="309" r:id="rId19"/>
    <p:sldId id="310" r:id="rId20"/>
    <p:sldId id="311" r:id="rId21"/>
    <p:sldId id="314" r:id="rId22"/>
    <p:sldId id="29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751" autoAdjust="0"/>
    <p:restoredTop sz="96607" autoAdjust="0"/>
  </p:normalViewPr>
  <p:slideViewPr>
    <p:cSldViewPr snapToGrid="0">
      <p:cViewPr varScale="1">
        <p:scale>
          <a:sx n="134" d="100"/>
          <a:sy n="134" d="100"/>
        </p:scale>
        <p:origin x="15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974FC-B084-44C2-9102-7EC25398D208}" type="datetimeFigureOut">
              <a:rPr lang="fr-FR" smtClean="0"/>
              <a:t>17/07/2022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E3FDA-BBD6-43CE-AB48-458CE56F71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0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sqsdqsdqsdqsdqsdqsdqsd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0E3FDA-BBD6-43CE-AB48-458CE56F71D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120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17760-6E5B-4FE7-8699-D65F47DDAF01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F1F6D-8392-40BA-81E4-DC59CF354AEB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E989-82EE-44D5-B5D6-1D575360A270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82A5C-D82D-4CBF-8018-BCDD04A61195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B5AC3-5E53-41E5-9B55-79ACA532EF28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149E-DCAE-4C70-A0FD-904F48284D7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4C24-58B7-43AC-9E4C-9FC4131ADC8C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BCCC-2D05-4809-AE32-6A5E988E68A8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D88E-2CAC-4FEC-BF83-F3AE94C7B113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D8F6-2082-4DFE-BBC9-B71BE72146A7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11E1-7118-4EFA-92B3-009AE399E90F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9581-CBD6-4D20-A2F9-3454C9D76F89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CED6-257A-41B1-B4B3-D79FC9ED09FA}" type="datetime1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9FB91-B1D7-4F31-9B4F-5EF645D1C4EE}" type="datetime1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96C9-359A-4E3C-B1C8-278F01EA4540}" type="datetime1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286B-47B2-4DAF-9CAB-20C23930839F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1E1645F-58C4-499D-8F62-D0DCF9149CCE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F981E25-09A8-476F-A77C-0AC885027707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64C8-46FC-4AAF-A27F-DA4DCA976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6359" y="829622"/>
            <a:ext cx="6030472" cy="1109190"/>
          </a:xfrm>
        </p:spPr>
        <p:txBody>
          <a:bodyPr/>
          <a:lstStyle/>
          <a:p>
            <a:r>
              <a:rPr lang="fr-FR" dirty="0"/>
              <a:t>Projet-3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7905-CEA7-4DFF-BDB4-F0ED64D4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3484" y="2645330"/>
            <a:ext cx="8676222" cy="513215"/>
          </a:xfrm>
        </p:spPr>
        <p:txBody>
          <a:bodyPr>
            <a:normAutofit/>
          </a:bodyPr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Dynamisez une page web avec des animations CSS</a:t>
            </a:r>
          </a:p>
          <a:p>
            <a:endParaRPr lang="fr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741BA-EE63-4F1D-8D0A-DB8A6C0BCD10}"/>
              </a:ext>
            </a:extLst>
          </p:cNvPr>
          <p:cNvSpPr txBox="1"/>
          <p:nvPr/>
        </p:nvSpPr>
        <p:spPr>
          <a:xfrm>
            <a:off x="4657245" y="4638613"/>
            <a:ext cx="3015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Buga</a:t>
            </a:r>
            <a:r>
              <a:rPr lang="fr-FR" sz="3200" dirty="0"/>
              <a:t> Victor</a:t>
            </a:r>
          </a:p>
        </p:txBody>
      </p:sp>
    </p:spTree>
    <p:extLst>
      <p:ext uri="{BB962C8B-B14F-4D97-AF65-F5344CB8AC3E}">
        <p14:creationId xmlns:p14="http://schemas.microsoft.com/office/powerpoint/2010/main" val="3121067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53446" y="945085"/>
            <a:ext cx="23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7912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B615B2-6E3E-453D-8EE0-29041093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86" y="1424981"/>
            <a:ext cx="1834712" cy="43683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15ECF5-1D75-451D-BABD-17FBA94E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03" y="1438798"/>
            <a:ext cx="1868316" cy="4368363"/>
          </a:xfrm>
          <a:prstGeom prst="rect">
            <a:avLst/>
          </a:prstGeom>
        </p:spPr>
      </p:pic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56503" y="961394"/>
            <a:ext cx="137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Menu-1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DEB14BC-9305-48C9-8767-981561B0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748" y="1427540"/>
            <a:ext cx="1868316" cy="439088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E112229-FFB2-4676-B53E-916A781EA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969" y="1430098"/>
            <a:ext cx="1845230" cy="43857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F82899E-10D6-4FE8-95B5-34BA7C2DB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06" y="1424982"/>
            <a:ext cx="1854874" cy="4368363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F1FBCD55-426E-4DDD-A060-C3E2F3090F30}"/>
              </a:ext>
            </a:extLst>
          </p:cNvPr>
          <p:cNvSpPr txBox="1"/>
          <p:nvPr/>
        </p:nvSpPr>
        <p:spPr>
          <a:xfrm>
            <a:off x="5790824" y="505710"/>
            <a:ext cx="252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Fold  280px</a:t>
            </a:r>
            <a:endParaRPr lang="fr-FR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87EDE1-C0F8-C3AA-2AAA-BC3D940BEA65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2BD4E1B-E441-4205-5E20-83D110D39205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5FCC441-32C6-B88A-4A22-1438E3095349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DC14CB-0F6F-0E97-D389-C009CBA264AC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E622993-432C-2E41-B4EF-E4845EEDC17C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152870-B579-CB4E-93ED-5C9F2EE9789C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AE9A708-2863-518F-D969-3299AA6485D1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29D9F43-0BD7-057F-C64D-92D4029EF9CE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102615A-8F3C-76E3-B336-A99992ACD570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A47C225B-0C9D-8B85-FC6B-8BCCA93E6061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90C1494D-C40A-40C3-938F-20B8D42D8978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B8983C36-C2FE-39F3-4FBA-F25C40FC00DE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2A047E82-AB4C-5BF9-4AD2-D2B558A54845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D543667A-2410-78CE-4131-2CE16D4BCE27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15A67EEC-E6C7-0C90-E32C-0499FD7DA911}"/>
              </a:ext>
            </a:extLst>
          </p:cNvPr>
          <p:cNvSpPr txBox="1"/>
          <p:nvPr/>
        </p:nvSpPr>
        <p:spPr>
          <a:xfrm>
            <a:off x="362003" y="6559253"/>
            <a:ext cx="1651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F106B9F7-2941-CD92-4FA4-955657AEC14C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507C6828-8D71-540D-9E77-309D31948EFD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97B6C3C5-417F-D5A9-50E4-FEDAE87DCF88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0F5CFE7-60CA-2BBA-A3D1-7D5F9F5F83A5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3A551BA-739B-4ABC-8F7E-0106656DED82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9BD8A86C-5B0F-AEB2-E932-C03135B252DD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D01D718A-E243-1752-E33F-4225B0240059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9D425A-802F-F3A6-E5A9-318C55726EA8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89969FF4-1B43-65FA-D23C-EF8E773A0F93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5047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625233" y="898134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899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11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9182700" y="896170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46A292-6AFF-4627-ACD5-B1EC0B2C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1" y="1406838"/>
            <a:ext cx="1956720" cy="43683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0BB9E9-FE9A-4EB5-8103-89C4D7665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778" y="1406838"/>
            <a:ext cx="1956719" cy="4319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84B9EB-C4EC-450E-9FF9-B19767BDF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224" y="1406837"/>
            <a:ext cx="1956720" cy="43683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1DF57B-56C6-48F0-8A7F-A2B2480DF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755" y="1368151"/>
            <a:ext cx="1956719" cy="435864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6D61390-9790-4512-8FFB-A2339916C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5793" y="1379736"/>
            <a:ext cx="1956719" cy="4347062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902642" y="526838"/>
            <a:ext cx="234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Galaxy S20  360px</a:t>
            </a:r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F449F3-FC25-377E-32DB-04E19A5D21F1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6A0409-A25F-84AD-176A-63054F011FB7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C1E4A0-C0EF-2070-9094-6FB57F092CA8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304D7C-4532-357A-3546-EB246A2F5A83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9ACFC8-1DA2-A23C-0663-7616EC588782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FC1195-AF8B-4CB7-5FD4-1188A727A544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39DE176-B774-1C44-77EB-48B05234D5BB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6DCA1E-6F20-04E6-8BB1-4D135C189576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EA16EA-3886-B769-9157-E2B3796785D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B30095B8-D67C-CFBD-E842-5909245B7152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0B634731-1544-567A-997A-C4E13AF9C811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6384B4AE-295B-EDCB-0ED2-69BA7C0273F4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2B729AB3-2569-14D1-261F-EEDD7F921B6E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A4B3AD85-A38C-552D-75E2-F188017094A4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19C12BF0-F9D4-4FAB-C51A-F4C53B85D5C2}"/>
              </a:ext>
            </a:extLst>
          </p:cNvPr>
          <p:cNvSpPr txBox="1"/>
          <p:nvPr/>
        </p:nvSpPr>
        <p:spPr>
          <a:xfrm>
            <a:off x="362002" y="6559253"/>
            <a:ext cx="1651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8EF8AF67-B355-1FAE-2E56-DFB7124AA1C0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0545EE1B-71B9-8785-AEE3-A738F3CF62FE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164700BB-3635-E1E3-63E2-59082C941929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C856811-5E1B-14F6-9E2C-8DB6B267D112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353468B-DE71-1D23-5531-94325839FC9E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7E55D071-2048-3ADB-3BEE-B9F568EBC5C1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A546336A-F646-C5D7-668F-DE7501C8D1B7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F31934-4977-AE4B-E0A4-9A41F9E3328A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FF0F2BE6-D8E9-A318-259B-7458C849B56D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638677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169532" y="934296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6137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12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560242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66740" y="501670"/>
            <a:ext cx="422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mini  375px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6AE83-7014-4CE3-8E10-8E2614A84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87" y="1470021"/>
            <a:ext cx="1820916" cy="38943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37B2E05-661D-41B9-8BA3-BA64A561E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77" y="1470021"/>
            <a:ext cx="1804034" cy="390309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667AF0-013F-4B4D-9876-B355864D4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885" y="1484246"/>
            <a:ext cx="1814387" cy="39030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CE279E7-411E-4C5F-B460-B0F112B8A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00" y="1477132"/>
            <a:ext cx="1821761" cy="393422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FF5569-F950-4057-A2EF-4AE779181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7162" y="1484246"/>
            <a:ext cx="1804035" cy="394845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77B935D-6D7E-45E0-9CD9-27E77A667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042" y="1470021"/>
            <a:ext cx="1816773" cy="394845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E67E03-6C52-7FAC-BC6E-9C6A6FB3AD29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B02C26-667C-E92E-65E6-E6CACF653475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61EDF7-52FE-2855-B6A3-67EAEA484B95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C9FAD2-F0A8-5436-AF05-2B46A3FEBF55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64808C-1F46-1D09-455C-72F99AD6BCCB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DB9161-10AF-4641-7D7A-0CB9E22C411E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17236C1-D3E2-93AF-B160-9EB4B8948521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4E6B606-2FBB-3E8D-2D67-9D89E6F45114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B107AC-B8DD-79AA-569C-7ADE5837C33B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3B412A47-9FB8-7F68-1015-FA7AA11BB513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F63511AF-4AA3-4FB2-190C-720C6BEAC33B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9A8A1D46-0C86-D277-1B63-91BD3B914A08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CE25B662-A6CA-49DE-D5CC-1CA8BBA16381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C315D040-3BDA-ECC0-BDEA-91399F62CAA8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52436994-10FF-F56F-51A7-49C40B84A3C8}"/>
              </a:ext>
            </a:extLst>
          </p:cNvPr>
          <p:cNvSpPr txBox="1"/>
          <p:nvPr/>
        </p:nvSpPr>
        <p:spPr>
          <a:xfrm>
            <a:off x="362003" y="6559253"/>
            <a:ext cx="1651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EAC5DD6A-814F-F687-4D39-5159BD72F3C0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3AE03E64-B799-9400-0216-75B7FFCDB31E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FB1ED392-5BB2-E347-4C72-6B11EEA7CDC5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67336A-C371-FA47-C3CD-06FC13660605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C9BA43-1D27-C76D-CC74-227870B9CE7E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D783EEB0-7C2E-20F5-9B3F-75037E1A424D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0B6B5A01-B8E5-177D-DF3A-D218D2BF438E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08E7CF-D465-DFF5-648B-CE6FC15C9D64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E265AF27-CA28-022C-D04B-AAD0D9D401BE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05642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378446" y="926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17" y="637212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13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272925" y="934296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4689664" y="572099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Iphone</a:t>
            </a:r>
            <a:r>
              <a:rPr lang="en-GB" dirty="0"/>
              <a:t> 13  PRO Max  428px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E12472-572A-4069-8E71-BD496D86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4" y="1429730"/>
            <a:ext cx="2018014" cy="43779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4710D86-59FA-4114-9CC5-FE928EF1B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50" y="1450236"/>
            <a:ext cx="2018013" cy="435739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92CD41-BF5F-423D-90B6-11AD1892F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762" y="1450236"/>
            <a:ext cx="2007129" cy="43573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E1D94E0-FA9A-4120-973C-F79F3B57D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923" y="1450236"/>
            <a:ext cx="2010386" cy="435739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9A65EE1-A65E-6B88-92B1-8A57A73CDA9B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83C0CF-23D5-66F5-569B-C69CA789FEF1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93364A-1A34-662C-8D71-68F07E38F2AC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95BDCB-4818-AD29-1842-F799D866C705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CF4604-218B-4C87-30EB-57FF6FB37D47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4D49B7E-2CAF-5519-B166-016DCA111E32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628941-44B6-9D60-86C5-865086A510F5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FD74213-F5E9-C568-02E6-FCEFDA68EC92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171BE9-1DA5-176F-4F6E-93A4EF90DA08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F2C7CB8D-903C-6BFB-2B1F-594F2EB68618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BF6DBDE8-4EF0-4DB5-B183-F645A55D5BB6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0F32BC54-34DE-0F24-4FFF-67A079859F88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4545C711-F37F-89B0-CD67-4DDB18659403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43B65304-ECFB-F1D8-5100-5A6DB382980C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35AB4DE9-A369-2FEB-F648-6B16107BFC19}"/>
              </a:ext>
            </a:extLst>
          </p:cNvPr>
          <p:cNvSpPr txBox="1"/>
          <p:nvPr/>
        </p:nvSpPr>
        <p:spPr>
          <a:xfrm>
            <a:off x="362002" y="6559253"/>
            <a:ext cx="1697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697E487C-F9F5-BC90-4963-A096952ABD77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F394AB21-FF52-E8AA-7341-084B0FC47DE9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77ACC460-F36A-5281-3C51-6F532F328EB9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D8757D-8B5A-3CDB-A4A2-CBECB298BFF9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69EDCE-A327-5EA5-D491-FF4FA3636509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C01621CD-D7E7-9B14-F8DD-25E9449DE4D5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B50D99C0-65ED-3EE9-34BD-C9A8CEB87D52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21DBC00-5250-8CF4-AD39-CD176396F49E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548D29C6-758A-3810-6A78-379C7E583C84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40761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041334" y="1211232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549" y="635155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14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768364" y="1211232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277493" y="572018"/>
            <a:ext cx="341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mini  768px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6745AA-1E4D-44F0-9D12-93532C2B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32" y="1857827"/>
            <a:ext cx="2605215" cy="34974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9F63DB-4494-4E55-AD5A-549EE500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968" y="1857827"/>
            <a:ext cx="2615430" cy="349745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9E33FD-7F2D-48ED-9931-4A1FFCB1F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55" y="1857828"/>
            <a:ext cx="2598402" cy="34974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14A8FA-CC9F-4EC5-A8B6-7AA1A4934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278" y="1857828"/>
            <a:ext cx="2814046" cy="349745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4E6DCA5-E316-22B2-851D-DA0A8AB5BFC8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1CF148E-848C-3CBE-569C-C3BD00A2A8FD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C5466E-09AA-4ECB-5755-768CF0C8BD94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D1A41A7-074C-3AB2-C783-F58A462A514D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A10A8A-65AE-8ECB-CDD5-F9F7767D60AA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87BABB-1890-2569-6A9E-81793E8F47B1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D706A2-CE90-3178-C553-EA6C1C1FE58C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FC7D3A-C23F-882F-8CEE-CA12CC7872A1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1A80FDD-8F30-0463-5179-EDC4C5C801B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93E8A023-E9EF-3332-C365-2CDD25B53AB5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0FE0FB85-15E1-C7CA-1BB6-2F632C3780B0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4F931DEB-F42C-9B16-061A-0DABCB3057C5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16E49161-970F-64F6-3E3B-7D6CA23CDA99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49DCDE30-7391-47B7-1907-F8FE6C104273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97CEF8AB-C9A5-A778-9C71-1E22AA78CA4B}"/>
              </a:ext>
            </a:extLst>
          </p:cNvPr>
          <p:cNvSpPr txBox="1"/>
          <p:nvPr/>
        </p:nvSpPr>
        <p:spPr>
          <a:xfrm>
            <a:off x="362003" y="6559253"/>
            <a:ext cx="166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EF9C5CA3-52DB-5867-1A14-5A39530D8F2F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305E7B50-B3BF-EEDA-6680-3054E5EDC462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A917B5A0-9D4F-3B47-3267-B0D6F02CA8C5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65B0AB4-E8A6-0A7A-47AC-C7196F12F6CE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4E92BB-5CE8-E6E9-9384-3CB527BDACC0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AAC5642F-509D-90A8-DD09-B4D484F9CDFF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46F9EAF0-8FA2-1698-B6D6-F7E0AE3F1DDB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9A72B8F-8D53-A008-2ABA-169D56EF6F4B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2BE0F478-D237-E1F0-EBFB-C377E417028C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618369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2250078" y="1059711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15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8669037" y="1082883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702930" y="58827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Ipad</a:t>
            </a:r>
            <a:r>
              <a:rPr lang="en-GB" dirty="0"/>
              <a:t>  810px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F238FD-185E-4290-A9AD-C8B92245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6" y="1696494"/>
            <a:ext cx="2698493" cy="35913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DB0955-732F-42E5-BDCE-D8B8E0C2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617" y="1685370"/>
            <a:ext cx="2698493" cy="36135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563239-C4CA-47D0-A8F8-B8188C43E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52" y="1696494"/>
            <a:ext cx="2728227" cy="36140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940842-E742-4628-AF53-F3CA157DB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6910" y="1696494"/>
            <a:ext cx="2698492" cy="361470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F9C8EB7-644B-2B4B-C3AE-FCF015E4D9A6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763719-1CF5-3236-4497-0B6F3A4184E3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1AFE563-669E-9BA4-FB4E-391EE787D0A9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047B34-0211-550C-B836-6DF7FDA664DD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53D96-ADA9-21C4-F837-258ECACFA623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CE0916-CD62-20FB-D077-7CDD23C11039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6A89E01-E723-8FF5-0826-EC0A247EA3D2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4662A7-5AD0-442F-F0B3-D0DB91FBEEE3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158C1F-8890-70F4-D134-77BC6E22BC0A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4BE86C89-F1E4-9DE1-8579-03F8F09A328B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50CB6E1C-C49A-D4E3-BC3F-05B6A6E8926E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343DA34D-320F-ED0C-FA66-39962807B4C7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538607DB-3BF8-7562-89D2-8822CDF493EE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9CF8E23E-4934-B7D7-6C70-4F60CEC1F4A9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D01F823B-2E0F-3685-892E-BAEFFCB37E17}"/>
              </a:ext>
            </a:extLst>
          </p:cNvPr>
          <p:cNvSpPr txBox="1"/>
          <p:nvPr/>
        </p:nvSpPr>
        <p:spPr>
          <a:xfrm>
            <a:off x="362003" y="6559253"/>
            <a:ext cx="166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E81C03CC-45DF-8ED7-398F-235C23DC0B46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AD7309B5-34E3-B221-308D-AE410DF9F43D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2AEC2DF7-D9E8-0A52-E8A1-E83D2503EBD3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4B94BE9-8D6B-77C7-584F-4BECD1B49CFB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7E4134-47D7-A2DD-120E-DBA49B4948E2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E4D464B3-AA45-7E77-6775-35DE84E46F00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ECA433DD-6524-0074-BFD4-9F4CD3472DA7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FD71AC-1597-E413-E21B-F3901FBACBD6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182702F5-C6AD-4981-12A6-9B07D2BC0FA4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14271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49614E9-89CC-44F5-9295-6248F84724D2}"/>
              </a:ext>
            </a:extLst>
          </p:cNvPr>
          <p:cNvSpPr txBox="1"/>
          <p:nvPr/>
        </p:nvSpPr>
        <p:spPr>
          <a:xfrm>
            <a:off x="5103905" y="1064300"/>
            <a:ext cx="231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Page </a:t>
            </a:r>
            <a:r>
              <a:rPr lang="en-GB" dirty="0" err="1"/>
              <a:t>d’accueil</a:t>
            </a:r>
            <a:endParaRPr lang="fr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3627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16</a:t>
            </a:fld>
            <a:endParaRPr lang="en-US" sz="1600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0808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D4DF9B-E436-4E20-857D-A82DB53F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35" y="1519543"/>
            <a:ext cx="4975760" cy="42030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5B6228F-6651-40E2-B42B-7D130A33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26126"/>
            <a:ext cx="4975760" cy="419647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03FAB05-C62F-C86E-CB04-06349402EC8F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FD008D-62E6-9356-79CD-DBB4A275ECDE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884E43-7DBB-380D-690D-030448CD10B9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DC6E04-D551-4F05-86BA-335EB1F3EE65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594622-CACF-2F32-5767-78AEE2C14EB4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507488-7A08-004B-5C22-750CDFBEDE06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F7C091-27CE-7EAB-85E2-8D6843C024CB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4AB5D7-485F-BEC4-D85B-4B1920D48003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C93B67-7813-C0B2-FCED-A5EE0DCE5317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2D32A57B-6955-8ACA-4B07-D1988B67C8DD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D87141E6-A193-089D-67D7-299A43296300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ADC7D9CA-38B4-4472-73FD-170C629FCAA5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488D8D0C-9B9F-CEA9-C421-E87289F7D274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87428E23-4A4D-0C74-FEEC-72A57BACCD78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81EF0302-6BC7-8EBF-4AA7-3EBDA7E85180}"/>
              </a:ext>
            </a:extLst>
          </p:cNvPr>
          <p:cNvSpPr txBox="1"/>
          <p:nvPr/>
        </p:nvSpPr>
        <p:spPr>
          <a:xfrm>
            <a:off x="362002" y="6559253"/>
            <a:ext cx="1664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F5658BB0-271D-628D-E08D-08DD326BD74B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4090CD3E-5DCF-AB58-1027-D46E19FC207F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CD244E68-A6D9-6763-1E1B-340B69D164A3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C473AE-5EF1-F6CE-372A-3C5F31C80499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79C32D-1315-9446-94F4-C7993F6F1B02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C72A9BCD-1F04-A53A-A8C9-5CAF4299DB22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67A0F7A3-BD54-AA37-3AA8-30BB197C8434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3AEBF2A-482E-C7CD-EC4F-EBAD5B2347D2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4587A916-86AA-28AE-8B09-06868E9FF52C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32168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7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visuel.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020" y="635155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17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497665" y="997929"/>
            <a:ext cx="141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Menu-1</a:t>
            </a:r>
            <a:endParaRPr lang="fr-FR" dirty="0"/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73E0BCC9-ED51-4324-9AB6-5D05E6995096}"/>
              </a:ext>
            </a:extLst>
          </p:cNvPr>
          <p:cNvSpPr txBox="1"/>
          <p:nvPr/>
        </p:nvSpPr>
        <p:spPr>
          <a:xfrm>
            <a:off x="5103905" y="379496"/>
            <a:ext cx="192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Desktop 1280px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CA255C-265D-412F-93BD-D92F835A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29" y="1516418"/>
            <a:ext cx="4965124" cy="42030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19C2AE-F138-43EC-B7FA-76276AC8B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68" y="1516418"/>
            <a:ext cx="4982841" cy="420305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D196A35-E64A-1813-E535-F3F57CF6BF1A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55224C-BC73-7D37-0B8B-FAB7BA747514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C4B6F2C-958E-0E5B-087F-0FB5F458D7CF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41A60C-FF3F-38B4-3367-2F3BAAB129E2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F0294F-FE32-5A08-33B4-C82A12F22D91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0C05A8-5935-FA3A-6C05-156F9CFE3290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DD259FA-4B1A-0985-9BE0-8763546AEC2A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23ED8F-8ABA-7F5B-1E53-75B8734F1F7E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9626EA-BD85-C15A-B230-6B33C0CF6C7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9BF37F33-14F9-DDB0-B837-567AC9D4D83E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503AC399-8A9E-A9EA-54D5-20C4D43FD013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0D08C60B-3CF7-313E-90B2-6AC51DBA1088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38E53829-42D2-43BA-34C4-191903560550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10A9D1F-B460-BF62-D3C0-534249C553A2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F257CC28-E78F-9CCB-313D-D29EF0F6230D}"/>
              </a:ext>
            </a:extLst>
          </p:cNvPr>
          <p:cNvSpPr txBox="1"/>
          <p:nvPr/>
        </p:nvSpPr>
        <p:spPr>
          <a:xfrm>
            <a:off x="362003" y="6559253"/>
            <a:ext cx="1651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72F83400-60BE-955C-3863-32F5B2D0B0E8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8324AF6D-6193-7183-FED9-7D3F515259A1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6E02EE01-CEC6-22F0-2A84-4EAA826CF8BB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EF2BCE-2E6E-67F3-D6F4-C045801F79D8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5BA9D5B-3276-23D5-01C9-6A08D40DEEB4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03863A7E-D55F-662B-BB96-A324FA793F1C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371BB5F7-0D66-BC06-691F-CE3251937978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AD281A-A5F1-323D-EA0D-308968050932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B63E2344-E7C7-9255-BF2D-A55ED3F76A1F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25738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8</a:t>
            </a:r>
            <a:r>
              <a:rPr lang="ru-RU" sz="2000" dirty="0"/>
              <a:t>. Responsive</a:t>
            </a:r>
            <a:r>
              <a:rPr lang="en-GB" sz="2000" dirty="0"/>
              <a:t> -</a:t>
            </a:r>
            <a:r>
              <a:rPr lang="ru-RU" sz="2000" dirty="0"/>
              <a:t> le </a:t>
            </a:r>
            <a:r>
              <a:rPr lang="en-GB" sz="2000" dirty="0"/>
              <a:t>code</a:t>
            </a:r>
            <a:r>
              <a:rPr lang="ru-RU" sz="2000" dirty="0"/>
              <a:t>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2497" y="638126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18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217152" y="920333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C28239B-4AF6-453F-8A41-026DADE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25" y="1623179"/>
            <a:ext cx="5161967" cy="34767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C3F3FA-D2B4-4526-B2E3-F16650085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1623179"/>
            <a:ext cx="5534570" cy="346849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BA6C5F6-3CD3-3CFF-D782-02A05673569A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A57D9C-1AB9-E212-43FC-F8083C60D3A4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7CF222-9E8F-91CE-A533-9A56EC5846FE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91E05F6-B9F9-6944-8B46-15854A42DA2D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843FC9-C729-DD1A-A911-E5A24E6BEBCD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A379B0-8DF7-C998-58AC-6407B2009E45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90404E0-2150-3CE1-123D-71431169422F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2050867-328B-0542-945A-B9C95E9A6240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09D189D-74FE-B4E8-04BF-67641E7C07F4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4C42009E-CF17-BE93-C1CF-EEDC156A631C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0304CFBB-0E07-66BA-03B7-D49C3E53A323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7F6E27B5-CAA6-C77C-1585-4F2B7D0703CB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DDCD5EAD-BBFC-089E-7F8F-E74274FA978E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9" name="TextBox 46">
            <a:extLst>
              <a:ext uri="{FF2B5EF4-FFF2-40B4-BE49-F238E27FC236}">
                <a16:creationId xmlns:a16="http://schemas.microsoft.com/office/drawing/2014/main" id="{14884897-CDC8-290A-3C06-6ECEE37112C1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80" name="TextBox 46">
            <a:extLst>
              <a:ext uri="{FF2B5EF4-FFF2-40B4-BE49-F238E27FC236}">
                <a16:creationId xmlns:a16="http://schemas.microsoft.com/office/drawing/2014/main" id="{8AE96C89-C0EE-0AF8-669E-ED0AA5E6ACE4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81" name="TextBox 46">
            <a:extLst>
              <a:ext uri="{FF2B5EF4-FFF2-40B4-BE49-F238E27FC236}">
                <a16:creationId xmlns:a16="http://schemas.microsoft.com/office/drawing/2014/main" id="{17243F68-7831-7E93-6706-86B41BF8EDE6}"/>
              </a:ext>
            </a:extLst>
          </p:cNvPr>
          <p:cNvSpPr txBox="1"/>
          <p:nvPr/>
        </p:nvSpPr>
        <p:spPr>
          <a:xfrm>
            <a:off x="2246891" y="6559253"/>
            <a:ext cx="1640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82" name="TextBox 46">
            <a:extLst>
              <a:ext uri="{FF2B5EF4-FFF2-40B4-BE49-F238E27FC236}">
                <a16:creationId xmlns:a16="http://schemas.microsoft.com/office/drawing/2014/main" id="{C174BEC4-053C-0BE3-15AE-23C2B384AA2F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83" name="TextBox 46">
            <a:extLst>
              <a:ext uri="{FF2B5EF4-FFF2-40B4-BE49-F238E27FC236}">
                <a16:creationId xmlns:a16="http://schemas.microsoft.com/office/drawing/2014/main" id="{EE5D62CF-F909-6780-3EE7-360B1A23322E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34B3431-B1B6-179A-26F6-FD4F769916DE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B04A3C-9A56-C245-5A27-897CE4827593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TextBox 46">
            <a:extLst>
              <a:ext uri="{FF2B5EF4-FFF2-40B4-BE49-F238E27FC236}">
                <a16:creationId xmlns:a16="http://schemas.microsoft.com/office/drawing/2014/main" id="{3F70B31C-B4C3-8F5B-BF7A-61B32E6939D0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87" name="TextBox 46">
            <a:extLst>
              <a:ext uri="{FF2B5EF4-FFF2-40B4-BE49-F238E27FC236}">
                <a16:creationId xmlns:a16="http://schemas.microsoft.com/office/drawing/2014/main" id="{B2A94F6E-8962-4CC6-84FC-44A863C410D9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781A1D1-94B4-73F4-B37C-7D6EB0C89CB1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9" name="TextBox 46">
            <a:extLst>
              <a:ext uri="{FF2B5EF4-FFF2-40B4-BE49-F238E27FC236}">
                <a16:creationId xmlns:a16="http://schemas.microsoft.com/office/drawing/2014/main" id="{81A3C6B8-0D32-8768-66DC-BB68590BEE50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90074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3" y="186708"/>
            <a:ext cx="35048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9</a:t>
            </a:r>
            <a:r>
              <a:rPr lang="ru-RU" sz="2000" dirty="0"/>
              <a:t>. </a:t>
            </a:r>
            <a:r>
              <a:rPr lang="en-GB" sz="2000" dirty="0"/>
              <a:t>Animations Transitions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1301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19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5103905" y="593866"/>
            <a:ext cx="344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B7F8C2-B7EE-41E2-85FB-96998786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92" y="1692233"/>
            <a:ext cx="1894245" cy="3465970"/>
          </a:xfrm>
          <a:prstGeom prst="rect">
            <a:avLst/>
          </a:prstGeom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E6AE1DC9-F1CB-45BE-A4D1-AD4CFA8B4A7A}"/>
              </a:ext>
            </a:extLst>
          </p:cNvPr>
          <p:cNvSpPr txBox="1"/>
          <p:nvPr/>
        </p:nvSpPr>
        <p:spPr>
          <a:xfrm>
            <a:off x="2274469" y="1218991"/>
            <a:ext cx="12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Loader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D2BFF3-7832-412E-8080-B14B226C5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75" y="1717720"/>
            <a:ext cx="1890945" cy="3465970"/>
          </a:xfrm>
          <a:prstGeom prst="rect">
            <a:avLst/>
          </a:prstGeom>
        </p:spPr>
      </p:pic>
      <p:sp>
        <p:nvSpPr>
          <p:cNvPr id="37" name="TextBox 22">
            <a:extLst>
              <a:ext uri="{FF2B5EF4-FFF2-40B4-BE49-F238E27FC236}">
                <a16:creationId xmlns:a16="http://schemas.microsoft.com/office/drawing/2014/main" id="{AF2F79FC-B453-4254-8D39-FE4172C5DFBD}"/>
              </a:ext>
            </a:extLst>
          </p:cNvPr>
          <p:cNvSpPr txBox="1"/>
          <p:nvPr/>
        </p:nvSpPr>
        <p:spPr>
          <a:xfrm>
            <a:off x="3893817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Button  </a:t>
            </a:r>
            <a:r>
              <a:rPr lang="fr-FR" i="0" dirty="0">
                <a:effectLst/>
                <a:latin typeface="+mj-lt"/>
              </a:rPr>
              <a:t>cœur</a:t>
            </a:r>
            <a:endParaRPr lang="fr-FR" dirty="0"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CAEEC2-6E57-4C75-A653-96F712D9C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1717720"/>
            <a:ext cx="1890945" cy="3444710"/>
          </a:xfrm>
          <a:prstGeom prst="rect">
            <a:avLst/>
          </a:prstGeom>
        </p:spPr>
      </p:pic>
      <p:sp>
        <p:nvSpPr>
          <p:cNvPr id="38" name="TextBox 22">
            <a:extLst>
              <a:ext uri="{FF2B5EF4-FFF2-40B4-BE49-F238E27FC236}">
                <a16:creationId xmlns:a16="http://schemas.microsoft.com/office/drawing/2014/main" id="{75CBD69C-0AAF-4DEE-88FE-3428F29F7ED2}"/>
              </a:ext>
            </a:extLst>
          </p:cNvPr>
          <p:cNvSpPr txBox="1"/>
          <p:nvPr/>
        </p:nvSpPr>
        <p:spPr>
          <a:xfrm>
            <a:off x="5795490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item_menu</a:t>
            </a:r>
            <a:endParaRPr lang="fr-FR" dirty="0">
              <a:latin typeface="+mj-lt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8BD0B8B-4545-46D0-B633-F9B494B9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7655" y="1706377"/>
            <a:ext cx="1833354" cy="3451826"/>
          </a:xfrm>
          <a:prstGeom prst="rect">
            <a:avLst/>
          </a:prstGeom>
        </p:spPr>
      </p:pic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8074611" y="1218991"/>
            <a:ext cx="208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endParaRPr lang="fr-FR" dirty="0"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7A142A5-2CE3-D7CC-ECA2-FC3F6A9DFFBC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7E14F9-6B6D-FD71-6C07-C8D4B59B28FA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0A965F-4457-AAD1-568D-2197B692B8E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D6DB0-021D-7B41-E2A6-525C2CE9D8E3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89F34D-01EF-B660-0052-D99570E1C5C9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CF0B6E-B2C4-7023-9EA5-9EF2FC9DFEEC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651933-2019-AD03-6060-5CD8D519D801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D85AA68-AC36-0D02-4F42-4CFB98349BD4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60E6A44-9B71-0E3D-0520-40730272BEFA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00061CBB-CFE2-86E9-EA8C-870247C17DDB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CAE967A6-D4C5-9A8A-B894-DA6EDAEA5AB4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EDEB3712-1A87-DA35-AD77-8DEFCA9DF6A8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0853D957-21CE-0969-0B49-177B51089604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94CD383C-678E-DEAF-1E1F-D67984244B85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AEEB3A05-E74F-9B91-069E-2FBCF42AEDA5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A274BB13-8A6C-C458-12F0-C84D698B7483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E2ED579E-446F-F9CA-CB75-DDD4C0FA1FEC}"/>
              </a:ext>
            </a:extLst>
          </p:cNvPr>
          <p:cNvSpPr txBox="1"/>
          <p:nvPr/>
        </p:nvSpPr>
        <p:spPr>
          <a:xfrm>
            <a:off x="4049788" y="6566174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AAFE4B33-887F-5799-B4CF-E92A00D0BB8D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F015AB-0A12-0887-A9C8-64D35F8E5211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FDBE63-0D07-FA4E-479D-9D1FFC05542F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3DF236B7-6ACB-88FD-1032-1A93C5690C6A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870B5241-EBE3-7D93-1FFF-FA46BB40FD7C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875D51B-005B-97E5-F9AC-2A697CA37554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0F9596B6-65CD-69EF-3630-DF440998B9F6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68435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6939" y="637618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</a:t>
            </a:fld>
            <a:endParaRPr lang="en-US" sz="16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533462" y="105220"/>
            <a:ext cx="2548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PROJET-3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3952867" y="1122034"/>
            <a:ext cx="5256804" cy="50768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1.    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Présentation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générale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2	 Les maquettes en details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3.    Le visuel  du site “mobile 100%".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4.    Le résumé du code html.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5. 	 La structure du sass-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scss</a:t>
            </a: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6.	 Validateur W3C.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7.	 Responsive - le visuel.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8.	 Responsive - le code.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9. 	 Animations et transitions.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10.  Responsive – les animations.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11.  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Conclusion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12.  Questions.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0064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190562" y="186708"/>
            <a:ext cx="5905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10</a:t>
            </a:r>
            <a:r>
              <a:rPr lang="ru-RU" sz="2000" dirty="0"/>
              <a:t>.</a:t>
            </a:r>
            <a:r>
              <a:rPr lang="en-GB" sz="2000" dirty="0"/>
              <a:t>Responsive</a:t>
            </a:r>
            <a:r>
              <a:rPr lang="ru-RU" sz="2000" dirty="0"/>
              <a:t> </a:t>
            </a:r>
            <a:r>
              <a:rPr lang="en-GB" sz="2000" dirty="0"/>
              <a:t>Les animations et transitions  </a:t>
            </a:r>
            <a:endParaRPr lang="ru-RU" sz="20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000" y="637200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20</a:t>
            </a:fld>
            <a:endParaRPr lang="en-US" sz="1600" dirty="0"/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C728ABC3-3E10-4878-BF27-B4B2658A7A5A}"/>
              </a:ext>
            </a:extLst>
          </p:cNvPr>
          <p:cNvSpPr txBox="1"/>
          <p:nvPr/>
        </p:nvSpPr>
        <p:spPr>
          <a:xfrm>
            <a:off x="2828962" y="701154"/>
            <a:ext cx="198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 </a:t>
            </a:r>
            <a:r>
              <a:rPr lang="en-GB" dirty="0" err="1"/>
              <a:t>Interactif</a:t>
            </a:r>
            <a:endParaRPr lang="fr-FR" dirty="0"/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133AE466-A409-42DA-946A-5681A70EBBEB}"/>
              </a:ext>
            </a:extLst>
          </p:cNvPr>
          <p:cNvSpPr txBox="1"/>
          <p:nvPr/>
        </p:nvSpPr>
        <p:spPr>
          <a:xfrm>
            <a:off x="5326561" y="701154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Anim_check</a:t>
            </a:r>
            <a:r>
              <a:rPr lang="en-GB" dirty="0">
                <a:latin typeface="+mj-lt"/>
              </a:rPr>
              <a:t> au CLIC</a:t>
            </a:r>
            <a:endParaRPr lang="fr-FR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52DE1F-44BD-444F-8074-EC2C87671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05" y="1706377"/>
            <a:ext cx="2097719" cy="3451826"/>
          </a:xfrm>
          <a:prstGeom prst="rect">
            <a:avLst/>
          </a:prstGeom>
        </p:spPr>
      </p:pic>
      <p:sp>
        <p:nvSpPr>
          <p:cNvPr id="40" name="TextBox 22">
            <a:extLst>
              <a:ext uri="{FF2B5EF4-FFF2-40B4-BE49-F238E27FC236}">
                <a16:creationId xmlns:a16="http://schemas.microsoft.com/office/drawing/2014/main" id="{0CDA2A62-B421-49DF-9FCE-7DBF7019D7B5}"/>
              </a:ext>
            </a:extLst>
          </p:cNvPr>
          <p:cNvSpPr txBox="1"/>
          <p:nvPr/>
        </p:nvSpPr>
        <p:spPr>
          <a:xfrm>
            <a:off x="1140382" y="1218991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460px,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2A80D6-D698-4B79-82E8-5EFFDA454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930" y="1703087"/>
            <a:ext cx="1982963" cy="3451826"/>
          </a:xfrm>
          <a:prstGeom prst="rect">
            <a:avLst/>
          </a:prstGeom>
        </p:spPr>
      </p:pic>
      <p:sp>
        <p:nvSpPr>
          <p:cNvPr id="41" name="TextBox 22">
            <a:extLst>
              <a:ext uri="{FF2B5EF4-FFF2-40B4-BE49-F238E27FC236}">
                <a16:creationId xmlns:a16="http://schemas.microsoft.com/office/drawing/2014/main" id="{C73DC1CB-A792-48DB-A046-FF7C531C6A18}"/>
              </a:ext>
            </a:extLst>
          </p:cNvPr>
          <p:cNvSpPr txBox="1"/>
          <p:nvPr/>
        </p:nvSpPr>
        <p:spPr>
          <a:xfrm>
            <a:off x="3777535" y="1230159"/>
            <a:ext cx="174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440px,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00C45A-49A8-4D23-98B0-685FD00AC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857" y="1738091"/>
            <a:ext cx="1721347" cy="3451826"/>
          </a:xfrm>
          <a:prstGeom prst="rect">
            <a:avLst/>
          </a:prstGeom>
        </p:spPr>
      </p:pic>
      <p:sp>
        <p:nvSpPr>
          <p:cNvPr id="42" name="TextBox 22">
            <a:extLst>
              <a:ext uri="{FF2B5EF4-FFF2-40B4-BE49-F238E27FC236}">
                <a16:creationId xmlns:a16="http://schemas.microsoft.com/office/drawing/2014/main" id="{0408E787-297A-4495-BC54-B02B81D6D9CF}"/>
              </a:ext>
            </a:extLst>
          </p:cNvPr>
          <p:cNvSpPr txBox="1"/>
          <p:nvPr/>
        </p:nvSpPr>
        <p:spPr>
          <a:xfrm>
            <a:off x="5987842" y="1218991"/>
            <a:ext cx="2562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378px sans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0A86C9-5CBE-4897-8373-D4230C58F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582" y="1759032"/>
            <a:ext cx="1252265" cy="3409945"/>
          </a:xfrm>
          <a:prstGeom prst="rect">
            <a:avLst/>
          </a:prstGeom>
        </p:spPr>
      </p:pic>
      <p:sp>
        <p:nvSpPr>
          <p:cNvPr id="43" name="TextBox 22">
            <a:extLst>
              <a:ext uri="{FF2B5EF4-FFF2-40B4-BE49-F238E27FC236}">
                <a16:creationId xmlns:a16="http://schemas.microsoft.com/office/drawing/2014/main" id="{29552901-C600-479E-9176-F2BA96B0F53D}"/>
              </a:ext>
            </a:extLst>
          </p:cNvPr>
          <p:cNvSpPr txBox="1"/>
          <p:nvPr/>
        </p:nvSpPr>
        <p:spPr>
          <a:xfrm>
            <a:off x="8414466" y="1218991"/>
            <a:ext cx="206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W: 280px, </a:t>
            </a:r>
            <a:r>
              <a:rPr lang="en-GB" dirty="0" err="1">
                <a:latin typeface="+mj-lt"/>
              </a:rPr>
              <a:t>clic</a:t>
            </a:r>
            <a:endParaRPr lang="fr-FR" dirty="0"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F464F20-52FB-B333-CE5B-990755015ED7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EF4D7D6-C63D-62B9-BD2A-EC09EEB8C5C8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620FA-8B2B-4C50-2A43-49452093A406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F83E655-2086-98EE-510D-8626D0B8726A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94ECC9B-4667-3658-71D9-BDBF8DDDE3E2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84E36A-F281-84D5-F085-D13564A3691A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16952B-8B5E-4603-B453-85362128F013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8791DC-1916-1A74-7E44-4AC2B24F6B31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125771-29DE-E2E3-AA00-E4BF1FECA57F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F944B855-8BCC-4B52-F6C7-97D328C2E387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213F2790-D374-3707-1EAF-DAEE201BFB7A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1A4A64C2-8401-0288-C041-CB332CDAAA20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2FA5ED0F-9110-6D92-A0CC-C032C81E162D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24B8D79B-25B4-CE31-3BBE-98B8B2F251C1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6F4C2FAE-71A9-92DF-BFF8-D09595E085AC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ED08DC16-2E14-3019-FACA-256D5920F07A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6159D830-0AC3-0BC8-B36B-6839E76020DC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F8B5376C-E232-108C-EAA0-A69A32526F35}"/>
              </a:ext>
            </a:extLst>
          </p:cNvPr>
          <p:cNvSpPr txBox="1"/>
          <p:nvPr/>
        </p:nvSpPr>
        <p:spPr>
          <a:xfrm>
            <a:off x="5902093" y="656382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93BE61-B011-C0B5-3AF4-CD7CE8B4E3C3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26E661-35C1-6505-320D-AB9310CCF9F5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8FC5282F-1455-5A98-9B04-2830E8E32E25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ECD15FF5-0C40-0F29-E57D-E47CE9779902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4317C67-97FE-D851-752F-AD265059B862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77B49492-C902-1F09-21AE-F3BEE4720B90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97361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1854F2E-CAA7-4652-9475-3EB30B99732F}"/>
              </a:ext>
            </a:extLst>
          </p:cNvPr>
          <p:cNvSpPr txBox="1"/>
          <p:nvPr/>
        </p:nvSpPr>
        <p:spPr>
          <a:xfrm>
            <a:off x="602042" y="1333589"/>
            <a:ext cx="9461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Le code source </a:t>
            </a:r>
            <a:r>
              <a:rPr lang="fr-FR" sz="2400" dirty="0"/>
              <a:t>est</a:t>
            </a:r>
            <a:r>
              <a:rPr lang="en-GB" sz="2400" dirty="0"/>
              <a:t> le </a:t>
            </a:r>
            <a:r>
              <a:rPr lang="en-GB" sz="2400" dirty="0" err="1"/>
              <a:t>fichier</a:t>
            </a:r>
            <a:r>
              <a:rPr lang="en-GB" sz="2400" dirty="0"/>
              <a:t> power point </a:t>
            </a:r>
            <a:r>
              <a:rPr lang="en-GB" sz="2400" dirty="0" err="1"/>
              <a:t>est</a:t>
            </a:r>
            <a:r>
              <a:rPr lang="en-GB" sz="2400" dirty="0"/>
              <a:t> disponible sur: </a:t>
            </a:r>
            <a:endParaRPr lang="ru-RU" sz="2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F73E4-A68D-4821-ADC3-89073088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4304" y="637468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21</a:t>
            </a:fld>
            <a:endParaRPr lang="en-US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5623EC-C97D-7D7F-14F4-EA07DCCCF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2" y="2440305"/>
            <a:ext cx="3649086" cy="2966500"/>
          </a:xfrm>
          <a:prstGeom prst="rect">
            <a:avLst/>
          </a:prstGeom>
        </p:spPr>
      </p:pic>
      <p:sp>
        <p:nvSpPr>
          <p:cNvPr id="51" name="TextBox 15">
            <a:extLst>
              <a:ext uri="{FF2B5EF4-FFF2-40B4-BE49-F238E27FC236}">
                <a16:creationId xmlns:a16="http://schemas.microsoft.com/office/drawing/2014/main" id="{BC15CB04-6732-DFEF-D443-1C477C7D2A08}"/>
              </a:ext>
            </a:extLst>
          </p:cNvPr>
          <p:cNvSpPr txBox="1"/>
          <p:nvPr/>
        </p:nvSpPr>
        <p:spPr>
          <a:xfrm>
            <a:off x="602042" y="1808837"/>
            <a:ext cx="5905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/>
              <a:t>https://github.com/boogysh/OCR_PR3.git</a:t>
            </a:r>
            <a:endParaRPr lang="ru-RU" sz="20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503711-2B0F-1C6B-EAC5-7BC52D31BDBC}"/>
              </a:ext>
            </a:extLst>
          </p:cNvPr>
          <p:cNvSpPr txBox="1"/>
          <p:nvPr/>
        </p:nvSpPr>
        <p:spPr>
          <a:xfrm>
            <a:off x="4408201" y="380723"/>
            <a:ext cx="3501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11.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0AB33-F33C-7F5A-4F75-BBFB64D0F228}"/>
              </a:ext>
            </a:extLst>
          </p:cNvPr>
          <p:cNvSpPr txBox="1"/>
          <p:nvPr/>
        </p:nvSpPr>
        <p:spPr>
          <a:xfrm>
            <a:off x="5332572" y="1960245"/>
            <a:ext cx="5368290" cy="46273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 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HTML+CSS+SASS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validé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W3C.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“mobile 100%".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responsive.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contient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des animations et transitions.	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 site </a:t>
            </a:r>
            <a:r>
              <a:rPr lang="fr-FR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respecte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les maquettes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DD1231-66A8-BDE4-7D31-053DF163219F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00AA0B-248F-749B-6646-89D6E43B1B2C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C0B3DF-53B5-3A0B-FC4A-2FC8B560C49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92ADE-131F-2E86-F974-DEB4D474B985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E820EE-86B9-55F0-920C-D429B2CFD982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E738D6-F770-A78C-3CAB-EEFE42DC04E6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BD17E-17CA-54CB-A0F6-1CC44DFAD82C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60E95D-D8F9-8E69-F028-C61CD081CB14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A16695-9210-C9EE-AE34-06EEE7FD685F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8F47604E-39A2-1B6F-FAEA-849E5D107A08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F8F91A90-5CC6-87B1-35CE-B0C092137AF2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47EBB0BA-895E-1751-FBE6-185BF0264ED4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D6CE3EE3-9003-AE94-10D9-11C3F8303CA3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7B47467C-2A76-606F-EAB2-B66DE7D91BAC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C0DD7E81-EE00-0031-3020-BF10D915E068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FE0DB719-CCAA-A734-C643-1D128E56085B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399151E2-25B8-A233-417E-479BF8EDA757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CE4F00C5-A002-5EFA-CF7B-ED16B461F504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FF8C7D-FEB4-9565-7F4F-1EB81A029F5B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EB1299-0158-B94E-84F3-7A55A86730B0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1F7D7DBB-6915-0230-5CAB-81531E033153}"/>
              </a:ext>
            </a:extLst>
          </p:cNvPr>
          <p:cNvSpPr txBox="1"/>
          <p:nvPr/>
        </p:nvSpPr>
        <p:spPr>
          <a:xfrm>
            <a:off x="7718277" y="6562384"/>
            <a:ext cx="1150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38636B55-DD23-8F75-A0E1-9441C5EC5426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6E26ED-F6E8-B049-ABFA-D0789FBDD406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A445E53E-16B1-AE1A-6F3A-28ECB823FAF1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247225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E943A4-AFF9-4909-A73C-98AE927975F7}"/>
              </a:ext>
            </a:extLst>
          </p:cNvPr>
          <p:cNvSpPr txBox="1"/>
          <p:nvPr/>
        </p:nvSpPr>
        <p:spPr>
          <a:xfrm>
            <a:off x="3633693" y="249279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12</a:t>
            </a:r>
            <a:r>
              <a:rPr lang="ru-RU" sz="4800" dirty="0"/>
              <a:t>.    Questions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3221178-00D7-42DE-85BF-1FF4D19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951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22</a:t>
            </a:fld>
            <a:endParaRPr lang="en-US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6F8388-504B-0D56-9A29-7F659F8372BD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A65271-5F19-01A7-B25A-02DDEBF72D16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CDC6F8-6D7B-CE4A-5E08-0590A95F7130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3A9DF3-3B58-A3F7-CB64-64C9D48BAD71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D65C0D-4B63-3682-7F83-7563EE1A5D91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B40B29-5799-5050-7466-F6AD1CDE3224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0B2AE0-BE50-BA29-C466-E5CE1F29CF3A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5AAA5E-1145-E016-77DD-0391CB0D02A2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308F54-73C1-3104-BE43-109B4997D82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1797F0-0E58-641F-8C07-4DDAAF5FB300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6FD57A36-E7FD-9EBF-AD3A-4CF3D31FE016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B87F36E-8C0F-7F0A-8699-C7BB06381D50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F30CA18B-243E-9B24-D3B4-2FD232C29C30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78BA1252-A8FA-55FA-BC4B-63321525393A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EBFB57B7-054A-D0C7-78BE-443830A6C507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735166C5-BB6D-6E8E-25D0-D6D6FF40F2C1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8FF382F3-34B1-ECBB-986D-183FAAE8C334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F859C9A3-CAF8-E3A1-380A-FD7C19041DBA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47EFF66-C6A3-A4DC-503C-D796E9CC9A21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A1DFD77-3BCB-033F-FAAE-3B6DFF9E3528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31A29703-B85E-DD61-5544-9B39071A2244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AA7D1C57-394A-41AE-15AF-C23AA7E82F57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F882F6-5544-5C72-0A8F-F81BABD14490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B2866F37-F01A-184D-42B5-F313277C5F69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19652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0333A16D-D7EC-8B14-2876-782AA5AC54DC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C306B8D-8512-2450-4841-36EB7048B1BF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91D203E-4953-448C-8775-C1C025A52CD6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811D5F3-0769-8A1C-72C5-3C4F27FC3B0B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06CB52-AA0F-B64B-A69F-1A6546E6B475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D1C31C-B387-AD29-0954-C924918B37A3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8FDF8FF-6897-BE7F-4219-7DCAD0854A61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3FF59E3-B347-1411-D8FC-AEC6A7F93629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693B20-AB17-4567-BD4C-14AC21BFB6EF}"/>
              </a:ext>
            </a:extLst>
          </p:cNvPr>
          <p:cNvSpPr txBox="1"/>
          <p:nvPr/>
        </p:nvSpPr>
        <p:spPr>
          <a:xfrm>
            <a:off x="8007477" y="692176"/>
            <a:ext cx="423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Victor- développeur junior </a:t>
            </a:r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98CAB1C8-8B67-416B-9402-AB7FADD0D9D6}"/>
              </a:ext>
            </a:extLst>
          </p:cNvPr>
          <p:cNvSpPr/>
          <p:nvPr/>
        </p:nvSpPr>
        <p:spPr>
          <a:xfrm>
            <a:off x="6460732" y="4012004"/>
            <a:ext cx="508673" cy="53895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23742CE-8EB8-4AD3-9C2E-6E525C1783E1}"/>
              </a:ext>
            </a:extLst>
          </p:cNvPr>
          <p:cNvSpPr/>
          <p:nvPr/>
        </p:nvSpPr>
        <p:spPr>
          <a:xfrm rot="5857514">
            <a:off x="7483779" y="779718"/>
            <a:ext cx="185180" cy="486783"/>
          </a:xfrm>
          <a:prstGeom prst="downArrow">
            <a:avLst>
              <a:gd name="adj1" fmla="val 56584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F433E9DA-8F9F-4198-93D3-4C9B3983E9AD}"/>
              </a:ext>
            </a:extLst>
          </p:cNvPr>
          <p:cNvSpPr/>
          <p:nvPr/>
        </p:nvSpPr>
        <p:spPr>
          <a:xfrm rot="5400000">
            <a:off x="7468819" y="1125724"/>
            <a:ext cx="221129" cy="49596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F53842-D691-43DD-A06B-3EE739DBBFD5}"/>
              </a:ext>
            </a:extLst>
          </p:cNvPr>
          <p:cNvSpPr txBox="1"/>
          <p:nvPr/>
        </p:nvSpPr>
        <p:spPr>
          <a:xfrm>
            <a:off x="3610380" y="81204"/>
            <a:ext cx="4767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1.    Pr</a:t>
            </a:r>
            <a:r>
              <a:rPr lang="fr-FR" sz="2400" dirty="0"/>
              <a:t>ésentation</a:t>
            </a:r>
            <a:r>
              <a:rPr lang="ru-RU" sz="2400" dirty="0"/>
              <a:t> gén</a:t>
            </a:r>
            <a:r>
              <a:rPr lang="en-GB" sz="2400" dirty="0"/>
              <a:t>é</a:t>
            </a:r>
            <a:r>
              <a:rPr lang="ru-RU" sz="2400" dirty="0"/>
              <a:t>rale</a:t>
            </a:r>
            <a:r>
              <a:rPr lang="en-GB" sz="2400" dirty="0"/>
              <a:t> </a:t>
            </a:r>
            <a:endParaRPr lang="ru-RU" sz="240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BBF6A1B5-C34F-4BB1-A0CE-E6FD1940D87E}"/>
              </a:ext>
            </a:extLst>
          </p:cNvPr>
          <p:cNvSpPr txBox="1">
            <a:spLocks/>
          </p:cNvSpPr>
          <p:nvPr/>
        </p:nvSpPr>
        <p:spPr>
          <a:xfrm>
            <a:off x="11386453" y="6374116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600" smtClean="0"/>
              <a:pPr/>
              <a:t>3</a:t>
            </a:fld>
            <a:endParaRPr lang="en-US" sz="1600" dirty="0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8C9AF9AE-F201-4C3A-924A-814C12EFD93D}"/>
              </a:ext>
            </a:extLst>
          </p:cNvPr>
          <p:cNvSpPr txBox="1"/>
          <p:nvPr/>
        </p:nvSpPr>
        <p:spPr>
          <a:xfrm>
            <a:off x="219728" y="719528"/>
            <a:ext cx="2203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Paul- CTO </a:t>
            </a: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16871DB2-D8B5-4069-A7D8-A9D1626C7F41}"/>
              </a:ext>
            </a:extLst>
          </p:cNvPr>
          <p:cNvSpPr txBox="1"/>
          <p:nvPr/>
        </p:nvSpPr>
        <p:spPr>
          <a:xfrm>
            <a:off x="201255" y="1271069"/>
            <a:ext cx="2657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Fanny, l'UX designer 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779036D1-3EE7-4494-89F4-49482295E76E}"/>
              </a:ext>
            </a:extLst>
          </p:cNvPr>
          <p:cNvSpPr txBox="1"/>
          <p:nvPr/>
        </p:nvSpPr>
        <p:spPr>
          <a:xfrm>
            <a:off x="201255" y="1843060"/>
            <a:ext cx="2865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Anissa, commerciale </a:t>
            </a:r>
          </a:p>
        </p:txBody>
      </p:sp>
      <p:sp>
        <p:nvSpPr>
          <p:cNvPr id="57" name="TextBox 30">
            <a:extLst>
              <a:ext uri="{FF2B5EF4-FFF2-40B4-BE49-F238E27FC236}">
                <a16:creationId xmlns:a16="http://schemas.microsoft.com/office/drawing/2014/main" id="{8305DA95-0D3D-4C46-A591-99ECFBB51FDE}"/>
              </a:ext>
            </a:extLst>
          </p:cNvPr>
          <p:cNvSpPr txBox="1"/>
          <p:nvPr/>
        </p:nvSpPr>
        <p:spPr>
          <a:xfrm>
            <a:off x="4825389" y="742132"/>
            <a:ext cx="1866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GITHUB PAGES </a:t>
            </a:r>
          </a:p>
        </p:txBody>
      </p:sp>
      <p:sp>
        <p:nvSpPr>
          <p:cNvPr id="62" name="TextBox 30">
            <a:extLst>
              <a:ext uri="{FF2B5EF4-FFF2-40B4-BE49-F238E27FC236}">
                <a16:creationId xmlns:a16="http://schemas.microsoft.com/office/drawing/2014/main" id="{E79592D8-BA5F-4593-B7ED-6E5FB574ACD9}"/>
              </a:ext>
            </a:extLst>
          </p:cNvPr>
          <p:cNvSpPr txBox="1"/>
          <p:nvPr/>
        </p:nvSpPr>
        <p:spPr>
          <a:xfrm>
            <a:off x="8163237" y="1373706"/>
            <a:ext cx="3872760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Première version sous un mois </a:t>
            </a:r>
          </a:p>
          <a:p>
            <a:r>
              <a:rPr lang="fr-FR" sz="2400" dirty="0"/>
              <a:t>	HTML  CSS  SASS</a:t>
            </a:r>
          </a:p>
        </p:txBody>
      </p:sp>
      <p:sp>
        <p:nvSpPr>
          <p:cNvPr id="65" name="TextBox 11">
            <a:extLst>
              <a:ext uri="{FF2B5EF4-FFF2-40B4-BE49-F238E27FC236}">
                <a16:creationId xmlns:a16="http://schemas.microsoft.com/office/drawing/2014/main" id="{6EA83820-3624-4799-BBB7-F981E1ABDB4E}"/>
              </a:ext>
            </a:extLst>
          </p:cNvPr>
          <p:cNvSpPr txBox="1"/>
          <p:nvPr/>
        </p:nvSpPr>
        <p:spPr>
          <a:xfrm>
            <a:off x="4139398" y="1824190"/>
            <a:ext cx="295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Maquettes du site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AD1545-0D99-4004-AF6F-684241E54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2992"/>
          <a:stretch/>
        </p:blipFill>
        <p:spPr>
          <a:xfrm>
            <a:off x="1529876" y="2868285"/>
            <a:ext cx="1446505" cy="3230575"/>
          </a:xfrm>
          <a:prstGeom prst="rect">
            <a:avLst/>
          </a:prstGeom>
        </p:spPr>
      </p:pic>
      <p:sp>
        <p:nvSpPr>
          <p:cNvPr id="71" name="Arrow: Right 20">
            <a:extLst>
              <a:ext uri="{FF2B5EF4-FFF2-40B4-BE49-F238E27FC236}">
                <a16:creationId xmlns:a16="http://schemas.microsoft.com/office/drawing/2014/main" id="{C81E9FAC-7496-4C6C-9782-2F6F9FCC39F5}"/>
              </a:ext>
            </a:extLst>
          </p:cNvPr>
          <p:cNvSpPr/>
          <p:nvPr/>
        </p:nvSpPr>
        <p:spPr>
          <a:xfrm>
            <a:off x="3324285" y="195140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Arrow: Right 20">
            <a:extLst>
              <a:ext uri="{FF2B5EF4-FFF2-40B4-BE49-F238E27FC236}">
                <a16:creationId xmlns:a16="http://schemas.microsoft.com/office/drawing/2014/main" id="{873AD9D6-7987-4F37-8F2B-FFC21E9960EF}"/>
              </a:ext>
            </a:extLst>
          </p:cNvPr>
          <p:cNvSpPr/>
          <p:nvPr/>
        </p:nvSpPr>
        <p:spPr>
          <a:xfrm>
            <a:off x="7383551" y="1919452"/>
            <a:ext cx="484809" cy="22112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TextBox 11">
            <a:extLst>
              <a:ext uri="{FF2B5EF4-FFF2-40B4-BE49-F238E27FC236}">
                <a16:creationId xmlns:a16="http://schemas.microsoft.com/office/drawing/2014/main" id="{62822B17-4123-4460-87EB-40889495DDB2}"/>
              </a:ext>
            </a:extLst>
          </p:cNvPr>
          <p:cNvSpPr txBox="1"/>
          <p:nvPr/>
        </p:nvSpPr>
        <p:spPr>
          <a:xfrm>
            <a:off x="3324285" y="2452398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9E10535-8D53-416D-9612-65C193432E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3" b="45471"/>
          <a:stretch/>
        </p:blipFill>
        <p:spPr>
          <a:xfrm>
            <a:off x="7183725" y="2868285"/>
            <a:ext cx="1398704" cy="3270704"/>
          </a:xfrm>
          <a:prstGeom prst="rect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E812A7F8-3FB1-4274-B107-A93339478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" t="36814" r="-558" b="26177"/>
          <a:stretch/>
        </p:blipFill>
        <p:spPr>
          <a:xfrm>
            <a:off x="3197762" y="2908414"/>
            <a:ext cx="1446505" cy="3230575"/>
          </a:xfrm>
          <a:prstGeom prst="rect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068470D7-F216-4B1E-9F5E-570FBA515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83" t="63169" r="883" b="-178"/>
          <a:stretch/>
        </p:blipFill>
        <p:spPr>
          <a:xfrm>
            <a:off x="4825389" y="2917004"/>
            <a:ext cx="1446505" cy="3230575"/>
          </a:xfrm>
          <a:prstGeom prst="rect">
            <a:avLst/>
          </a:prstGeom>
        </p:spPr>
      </p:pic>
      <p:pic>
        <p:nvPicPr>
          <p:cNvPr id="85" name="Image 84">
            <a:extLst>
              <a:ext uri="{FF2B5EF4-FFF2-40B4-BE49-F238E27FC236}">
                <a16:creationId xmlns:a16="http://schemas.microsoft.com/office/drawing/2014/main" id="{2BE2DA4C-D838-4B8D-885F-B1C2F3D9C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1" t="46676" r="381" b="-112"/>
          <a:stretch/>
        </p:blipFill>
        <p:spPr>
          <a:xfrm>
            <a:off x="8763551" y="2876877"/>
            <a:ext cx="1398704" cy="3270702"/>
          </a:xfrm>
          <a:prstGeom prst="rect">
            <a:avLst/>
          </a:prstGeom>
        </p:spPr>
      </p:pic>
      <p:sp>
        <p:nvSpPr>
          <p:cNvPr id="86" name="TextBox 11">
            <a:extLst>
              <a:ext uri="{FF2B5EF4-FFF2-40B4-BE49-F238E27FC236}">
                <a16:creationId xmlns:a16="http://schemas.microsoft.com/office/drawing/2014/main" id="{506F740A-7BEF-4B92-AE4A-CA6158FF8A94}"/>
              </a:ext>
            </a:extLst>
          </p:cNvPr>
          <p:cNvSpPr txBox="1"/>
          <p:nvPr/>
        </p:nvSpPr>
        <p:spPr>
          <a:xfrm>
            <a:off x="7627469" y="2433447"/>
            <a:ext cx="245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Menu  Page type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F372A9-84BE-4980-A797-A499EFBB560D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01519A7-0190-4153-9ACC-4D13C5AC7106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0E2D3C30-31F7-464B-A1FB-DDACE42ECCB5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741371A6-9904-48FB-8F90-A5B60AB0DC2F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76" name="TextBox 46">
            <a:extLst>
              <a:ext uri="{FF2B5EF4-FFF2-40B4-BE49-F238E27FC236}">
                <a16:creationId xmlns:a16="http://schemas.microsoft.com/office/drawing/2014/main" id="{872235F8-97EA-485A-B7D3-E92BFEA87740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77" name="TextBox 46">
            <a:extLst>
              <a:ext uri="{FF2B5EF4-FFF2-40B4-BE49-F238E27FC236}">
                <a16:creationId xmlns:a16="http://schemas.microsoft.com/office/drawing/2014/main" id="{3460FD3C-AEB2-441E-BB0F-EC6A49E6F8F0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FEC57510-6974-4C49-987F-C3B71820F090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81" name="TextBox 46">
            <a:extLst>
              <a:ext uri="{FF2B5EF4-FFF2-40B4-BE49-F238E27FC236}">
                <a16:creationId xmlns:a16="http://schemas.microsoft.com/office/drawing/2014/main" id="{208E03C7-E41B-4BFF-8314-1CC8490C3C25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84" name="TextBox 46">
            <a:extLst>
              <a:ext uri="{FF2B5EF4-FFF2-40B4-BE49-F238E27FC236}">
                <a16:creationId xmlns:a16="http://schemas.microsoft.com/office/drawing/2014/main" id="{D05F33A4-5DCD-4E89-849B-750FE4E7F076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87" name="TextBox 46">
            <a:extLst>
              <a:ext uri="{FF2B5EF4-FFF2-40B4-BE49-F238E27FC236}">
                <a16:creationId xmlns:a16="http://schemas.microsoft.com/office/drawing/2014/main" id="{A529079A-5896-4A83-A401-7222DF76CEA5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100" name="TextBox 46">
            <a:extLst>
              <a:ext uri="{FF2B5EF4-FFF2-40B4-BE49-F238E27FC236}">
                <a16:creationId xmlns:a16="http://schemas.microsoft.com/office/drawing/2014/main" id="{6B7972ED-4C9B-4D32-9C27-2DF83F3B840E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F909D03-BDE9-E575-C19A-132501B50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524" y="1091169"/>
            <a:ext cx="2730159" cy="571429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20D28C71-EA37-5C28-50B7-C028D8EE3EC8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85ACF33-75B1-6977-1A24-48A7A54ABA3E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TextBox 46">
            <a:extLst>
              <a:ext uri="{FF2B5EF4-FFF2-40B4-BE49-F238E27FC236}">
                <a16:creationId xmlns:a16="http://schemas.microsoft.com/office/drawing/2014/main" id="{A5820ADE-C598-8ADF-1ED3-D963E899155E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114" name="TextBox 46">
            <a:extLst>
              <a:ext uri="{FF2B5EF4-FFF2-40B4-BE49-F238E27FC236}">
                <a16:creationId xmlns:a16="http://schemas.microsoft.com/office/drawing/2014/main" id="{3646F37F-6782-F37C-9D6F-1D5F130A2EA1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139" name="TextBox 46">
            <a:extLst>
              <a:ext uri="{FF2B5EF4-FFF2-40B4-BE49-F238E27FC236}">
                <a16:creationId xmlns:a16="http://schemas.microsoft.com/office/drawing/2014/main" id="{4CB72493-FCE1-3C44-F3DB-B331CECF2ABA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7600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5458055" y="92322"/>
            <a:ext cx="4752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Les maquettes </a:t>
            </a:r>
            <a:r>
              <a:rPr lang="fr-FR" sz="2400" dirty="0"/>
              <a:t>en</a:t>
            </a:r>
            <a:r>
              <a:rPr lang="en-GB" sz="2400" dirty="0"/>
              <a:t> details.</a:t>
            </a:r>
            <a:endParaRPr lang="ru-RU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88" y="635958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4</a:t>
            </a:fld>
            <a:endParaRPr lang="en-US" sz="16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2097536-8475-4CAF-AFEC-57BB07F0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6308"/>
          <a:stretch/>
        </p:blipFill>
        <p:spPr>
          <a:xfrm>
            <a:off x="162209" y="704340"/>
            <a:ext cx="1641591" cy="531908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EE436B6-7814-4C71-9BFD-67260A19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08" t="46509" r="708" b="-202"/>
          <a:stretch/>
        </p:blipFill>
        <p:spPr>
          <a:xfrm>
            <a:off x="1873537" y="704340"/>
            <a:ext cx="1641592" cy="5319089"/>
          </a:xfrm>
          <a:prstGeom prst="rect">
            <a:avLst/>
          </a:prstGeom>
        </p:spPr>
      </p:pic>
      <p:sp>
        <p:nvSpPr>
          <p:cNvPr id="29" name="TextBox 11">
            <a:extLst>
              <a:ext uri="{FF2B5EF4-FFF2-40B4-BE49-F238E27FC236}">
                <a16:creationId xmlns:a16="http://schemas.microsoft.com/office/drawing/2014/main" id="{D60EB783-6425-453C-AB65-D2A4EB6C6F3E}"/>
              </a:ext>
            </a:extLst>
          </p:cNvPr>
          <p:cNvSpPr txBox="1"/>
          <p:nvPr/>
        </p:nvSpPr>
        <p:spPr>
          <a:xfrm>
            <a:off x="1138918" y="234276"/>
            <a:ext cx="295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Page d’accueil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49A860-5FE9-40E0-86D1-643E3B91C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" r="-684" b="49579"/>
          <a:stretch/>
        </p:blipFill>
        <p:spPr>
          <a:xfrm>
            <a:off x="3683201" y="1357293"/>
            <a:ext cx="2105128" cy="464480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261C1E1-888C-4BF3-A436-2D8C42787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" t="49579" r="-193"/>
          <a:stretch/>
        </p:blipFill>
        <p:spPr>
          <a:xfrm>
            <a:off x="5832516" y="1357293"/>
            <a:ext cx="2105128" cy="464480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4888394" y="90517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palette de goût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924ACD-A357-468B-9378-8395375BC6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077"/>
          <a:stretch/>
        </p:blipFill>
        <p:spPr>
          <a:xfrm>
            <a:off x="8126622" y="1334402"/>
            <a:ext cx="1913624" cy="4644809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5AC2AEC6-D6ED-41C7-A9F8-9A58B5A7045B}"/>
              </a:ext>
            </a:extLst>
          </p:cNvPr>
          <p:cNvSpPr txBox="1"/>
          <p:nvPr/>
        </p:nvSpPr>
        <p:spPr>
          <a:xfrm>
            <a:off x="8918161" y="878789"/>
            <a:ext cx="3612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La note enchantée</a:t>
            </a:r>
          </a:p>
          <a:p>
            <a:endParaRPr lang="fr-FR" b="0" dirty="0">
              <a:effectLst/>
              <a:latin typeface="+mj-lt"/>
            </a:endParaRPr>
          </a:p>
          <a:p>
            <a:r>
              <a:rPr lang="fr-FR" dirty="0"/>
              <a:t> 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9DB333CA-6CD8-984C-9040-2D5506F57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334" y="1335283"/>
            <a:ext cx="1884371" cy="4644809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36104DA-D8DE-3AA8-3D04-D4FB4BFB6056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3B5E27E-5254-2D44-C540-E20B109014E1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0045778-11FE-C129-4F26-B47BA17FD31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503279-B64E-B080-6002-2499651A475C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B5C1BD8-6336-93D4-97A8-03B5A1295BCC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848972-AAFB-0A2B-2D71-21564B425C5F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CF06728-39F1-AD72-9B12-89E96CDC9B5E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3B3BC90-A7C2-6AC9-CBFD-2268CFC072F4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6B736C-1210-FF97-61C4-6EFD18E60381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0A1563C-D131-8130-59EA-5D8DE2C523A4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TextBox 46">
            <a:extLst>
              <a:ext uri="{FF2B5EF4-FFF2-40B4-BE49-F238E27FC236}">
                <a16:creationId xmlns:a16="http://schemas.microsoft.com/office/drawing/2014/main" id="{54B0B89C-38F1-1025-EFF2-29EAA23B30A2}"/>
              </a:ext>
            </a:extLst>
          </p:cNvPr>
          <p:cNvSpPr txBox="1"/>
          <p:nvPr/>
        </p:nvSpPr>
        <p:spPr>
          <a:xfrm>
            <a:off x="2202973" y="6300567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109" name="TextBox 46">
            <a:extLst>
              <a:ext uri="{FF2B5EF4-FFF2-40B4-BE49-F238E27FC236}">
                <a16:creationId xmlns:a16="http://schemas.microsoft.com/office/drawing/2014/main" id="{509AEBDC-3114-F866-3B02-4268F69538FE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110" name="TextBox 46">
            <a:extLst>
              <a:ext uri="{FF2B5EF4-FFF2-40B4-BE49-F238E27FC236}">
                <a16:creationId xmlns:a16="http://schemas.microsoft.com/office/drawing/2014/main" id="{9E0802A5-0353-6C71-FC34-4DAF1B6D0A57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111" name="TextBox 46">
            <a:extLst>
              <a:ext uri="{FF2B5EF4-FFF2-40B4-BE49-F238E27FC236}">
                <a16:creationId xmlns:a16="http://schemas.microsoft.com/office/drawing/2014/main" id="{DD5629BD-9393-0839-7101-F0F95312D5DD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12" name="TextBox 46">
            <a:extLst>
              <a:ext uri="{FF2B5EF4-FFF2-40B4-BE49-F238E27FC236}">
                <a16:creationId xmlns:a16="http://schemas.microsoft.com/office/drawing/2014/main" id="{9D16752D-5D01-FC7F-D115-AEBFCCDEB05E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113" name="TextBox 46">
            <a:extLst>
              <a:ext uri="{FF2B5EF4-FFF2-40B4-BE49-F238E27FC236}">
                <a16:creationId xmlns:a16="http://schemas.microsoft.com/office/drawing/2014/main" id="{BD5E2A87-2614-25CC-AB3E-94B1019A0CF9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114" name="TextBox 46">
            <a:extLst>
              <a:ext uri="{FF2B5EF4-FFF2-40B4-BE49-F238E27FC236}">
                <a16:creationId xmlns:a16="http://schemas.microsoft.com/office/drawing/2014/main" id="{0622D127-E250-3FC2-19FE-EC787265410C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115" name="TextBox 46">
            <a:extLst>
              <a:ext uri="{FF2B5EF4-FFF2-40B4-BE49-F238E27FC236}">
                <a16:creationId xmlns:a16="http://schemas.microsoft.com/office/drawing/2014/main" id="{0D15F2DD-48A2-BCA8-B6E2-B3EC005D5392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116" name="TextBox 46">
            <a:extLst>
              <a:ext uri="{FF2B5EF4-FFF2-40B4-BE49-F238E27FC236}">
                <a16:creationId xmlns:a16="http://schemas.microsoft.com/office/drawing/2014/main" id="{07AF176F-1D18-9D73-73F1-C90C8F47D3AD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C726F92-211D-CD3B-1BEF-3450EFD867F7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7D54665-4032-86D9-1464-6ACBBC514822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TextBox 46">
            <a:extLst>
              <a:ext uri="{FF2B5EF4-FFF2-40B4-BE49-F238E27FC236}">
                <a16:creationId xmlns:a16="http://schemas.microsoft.com/office/drawing/2014/main" id="{EB018543-C1EB-9A69-6240-A29B18B0764A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120" name="TextBox 46">
            <a:extLst>
              <a:ext uri="{FF2B5EF4-FFF2-40B4-BE49-F238E27FC236}">
                <a16:creationId xmlns:a16="http://schemas.microsoft.com/office/drawing/2014/main" id="{28603887-C7B8-A512-AA78-425E90526FFC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121" name="TextBox 46">
            <a:extLst>
              <a:ext uri="{FF2B5EF4-FFF2-40B4-BE49-F238E27FC236}">
                <a16:creationId xmlns:a16="http://schemas.microsoft.com/office/drawing/2014/main" id="{B81D261D-C03F-D161-F8BD-1EF959BE66D9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50851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6BCE71-C401-4062-8D64-801AD4E76692}"/>
              </a:ext>
            </a:extLst>
          </p:cNvPr>
          <p:cNvSpPr txBox="1"/>
          <p:nvPr/>
        </p:nvSpPr>
        <p:spPr>
          <a:xfrm>
            <a:off x="4192463" y="100128"/>
            <a:ext cx="4752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2.  </a:t>
            </a:r>
            <a:r>
              <a:rPr lang="en-GB" sz="2400" dirty="0"/>
              <a:t>Les maquettes </a:t>
            </a:r>
            <a:r>
              <a:rPr lang="fr-FR" sz="2400" dirty="0"/>
              <a:t>en</a:t>
            </a:r>
            <a:r>
              <a:rPr lang="en-GB" sz="2400" dirty="0"/>
              <a:t> details.</a:t>
            </a:r>
            <a:endParaRPr lang="ru-RU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900" y="6372120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5</a:t>
            </a:fld>
            <a:endParaRPr lang="en-US" sz="1600" dirty="0"/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89CC0-9089-4764-AF3B-70156E669E7F}"/>
              </a:ext>
            </a:extLst>
          </p:cNvPr>
          <p:cNvSpPr txBox="1"/>
          <p:nvPr/>
        </p:nvSpPr>
        <p:spPr>
          <a:xfrm>
            <a:off x="2452380" y="769184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À la française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1735DF-9241-4B14-A743-C0F5168FC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8412"/>
          <a:stretch/>
        </p:blipFill>
        <p:spPr>
          <a:xfrm>
            <a:off x="1170730" y="1290486"/>
            <a:ext cx="2105128" cy="485359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69CFEB08-7C7D-4C65-A27D-904868CA6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22" b="-4"/>
          <a:stretch/>
        </p:blipFill>
        <p:spPr>
          <a:xfrm>
            <a:off x="3477888" y="1291262"/>
            <a:ext cx="2105128" cy="486246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EAF5C4-63B9-4B98-8C0F-7F90064A91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878"/>
          <a:stretch/>
        </p:blipFill>
        <p:spPr>
          <a:xfrm>
            <a:off x="6608985" y="1308018"/>
            <a:ext cx="2033942" cy="482895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25BA194-AD44-4A01-B9D7-0E3E05112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72" t="47130" r="1672" b="-252"/>
          <a:stretch/>
        </p:blipFill>
        <p:spPr>
          <a:xfrm>
            <a:off x="8797065" y="1324773"/>
            <a:ext cx="2033942" cy="4828957"/>
          </a:xfrm>
          <a:prstGeom prst="rect">
            <a:avLst/>
          </a:prstGeom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7FC6C460-FAF0-44C2-904F-325965236D38}"/>
              </a:ext>
            </a:extLst>
          </p:cNvPr>
          <p:cNvSpPr txBox="1"/>
          <p:nvPr/>
        </p:nvSpPr>
        <p:spPr>
          <a:xfrm>
            <a:off x="7613337" y="830739"/>
            <a:ext cx="248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+mj-lt"/>
              </a:rPr>
              <a:t>Le délice des sens</a:t>
            </a:r>
          </a:p>
          <a:p>
            <a:endParaRPr lang="fr-FR" b="0" dirty="0">
              <a:effectLst/>
              <a:latin typeface="+mj-lt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DB009C9-81FF-3A0B-1517-E55B95C78C27}"/>
              </a:ext>
            </a:extLst>
          </p:cNvPr>
          <p:cNvSpPr/>
          <p:nvPr/>
        </p:nvSpPr>
        <p:spPr>
          <a:xfrm>
            <a:off x="5932622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D97D007-9D06-A58D-5FF7-DF1A57C5C583}"/>
              </a:ext>
            </a:extLst>
          </p:cNvPr>
          <p:cNvSpPr/>
          <p:nvPr/>
        </p:nvSpPr>
        <p:spPr>
          <a:xfrm>
            <a:off x="2218996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99491C-8580-981B-1DA0-A12A3DBCD814}"/>
              </a:ext>
            </a:extLst>
          </p:cNvPr>
          <p:cNvSpPr/>
          <p:nvPr/>
        </p:nvSpPr>
        <p:spPr>
          <a:xfrm>
            <a:off x="4080458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C8365D-6C21-DA44-ACEC-270DAC0ADB09}"/>
              </a:ext>
            </a:extLst>
          </p:cNvPr>
          <p:cNvSpPr/>
          <p:nvPr/>
        </p:nvSpPr>
        <p:spPr>
          <a:xfrm>
            <a:off x="9633655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72D529-F38D-D7AA-0BF9-EAE6910FF0FA}"/>
              </a:ext>
            </a:extLst>
          </p:cNvPr>
          <p:cNvSpPr/>
          <p:nvPr/>
        </p:nvSpPr>
        <p:spPr>
          <a:xfrm>
            <a:off x="7784785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442122-6B5A-F382-73A5-C2F3E8A07E86}"/>
              </a:ext>
            </a:extLst>
          </p:cNvPr>
          <p:cNvSpPr/>
          <p:nvPr/>
        </p:nvSpPr>
        <p:spPr>
          <a:xfrm>
            <a:off x="5932621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ABD88A-4C7F-C2D7-270D-DB790BE820BE}"/>
              </a:ext>
            </a:extLst>
          </p:cNvPr>
          <p:cNvSpPr/>
          <p:nvPr/>
        </p:nvSpPr>
        <p:spPr>
          <a:xfrm>
            <a:off x="4080457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8794A8-182E-31A1-F4A5-37391D162176}"/>
              </a:ext>
            </a:extLst>
          </p:cNvPr>
          <p:cNvSpPr/>
          <p:nvPr/>
        </p:nvSpPr>
        <p:spPr>
          <a:xfrm>
            <a:off x="2218997" y="6318118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4A34FA2-1663-9B99-041E-7F5891029102}"/>
              </a:ext>
            </a:extLst>
          </p:cNvPr>
          <p:cNvSpPr/>
          <p:nvPr/>
        </p:nvSpPr>
        <p:spPr>
          <a:xfrm>
            <a:off x="357538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BD9DD2-0BAB-B1C7-8BE9-F5CACE782A56}"/>
              </a:ext>
            </a:extLst>
          </p:cNvPr>
          <p:cNvSpPr/>
          <p:nvPr/>
        </p:nvSpPr>
        <p:spPr>
          <a:xfrm>
            <a:off x="357538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5D6FC76E-73C8-3485-E64C-F671278C799E}"/>
              </a:ext>
            </a:extLst>
          </p:cNvPr>
          <p:cNvSpPr txBox="1"/>
          <p:nvPr/>
        </p:nvSpPr>
        <p:spPr>
          <a:xfrm>
            <a:off x="2174568" y="6291515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DC8CADF9-1D03-E506-635A-3BAE044E6CDE}"/>
              </a:ext>
            </a:extLst>
          </p:cNvPr>
          <p:cNvSpPr txBox="1"/>
          <p:nvPr/>
        </p:nvSpPr>
        <p:spPr>
          <a:xfrm>
            <a:off x="5949819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9" name="TextBox 46">
            <a:extLst>
              <a:ext uri="{FF2B5EF4-FFF2-40B4-BE49-F238E27FC236}">
                <a16:creationId xmlns:a16="http://schemas.microsoft.com/office/drawing/2014/main" id="{337708F0-58E7-EDF9-706B-FD838D2F5723}"/>
              </a:ext>
            </a:extLst>
          </p:cNvPr>
          <p:cNvSpPr txBox="1"/>
          <p:nvPr/>
        </p:nvSpPr>
        <p:spPr>
          <a:xfrm>
            <a:off x="4065635" y="6300567"/>
            <a:ext cx="1881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B8F71474-1CC3-72AB-B825-7015D4CB5653}"/>
              </a:ext>
            </a:extLst>
          </p:cNvPr>
          <p:cNvSpPr txBox="1"/>
          <p:nvPr/>
        </p:nvSpPr>
        <p:spPr>
          <a:xfrm>
            <a:off x="7732967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349AEFF0-E9DA-B07F-BD6A-FE9F624B8B60}"/>
              </a:ext>
            </a:extLst>
          </p:cNvPr>
          <p:cNvSpPr txBox="1"/>
          <p:nvPr/>
        </p:nvSpPr>
        <p:spPr>
          <a:xfrm>
            <a:off x="9617921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72" name="TextBox 46">
            <a:extLst>
              <a:ext uri="{FF2B5EF4-FFF2-40B4-BE49-F238E27FC236}">
                <a16:creationId xmlns:a16="http://schemas.microsoft.com/office/drawing/2014/main" id="{B86A7BF8-BBA7-50AD-3397-B9A047632344}"/>
              </a:ext>
            </a:extLst>
          </p:cNvPr>
          <p:cNvSpPr txBox="1"/>
          <p:nvPr/>
        </p:nvSpPr>
        <p:spPr>
          <a:xfrm>
            <a:off x="367717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74B0AACE-311E-C719-B1D7-C3A4F44F657F}"/>
              </a:ext>
            </a:extLst>
          </p:cNvPr>
          <p:cNvSpPr txBox="1"/>
          <p:nvPr/>
        </p:nvSpPr>
        <p:spPr>
          <a:xfrm>
            <a:off x="2252605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0C746690-2611-3FB9-D39E-AA442D2186EF}"/>
              </a:ext>
            </a:extLst>
          </p:cNvPr>
          <p:cNvSpPr txBox="1"/>
          <p:nvPr/>
        </p:nvSpPr>
        <p:spPr>
          <a:xfrm>
            <a:off x="4051236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75" name="TextBox 46">
            <a:extLst>
              <a:ext uri="{FF2B5EF4-FFF2-40B4-BE49-F238E27FC236}">
                <a16:creationId xmlns:a16="http://schemas.microsoft.com/office/drawing/2014/main" id="{815BE8FF-23E5-B588-D4FD-CB0A3458601E}"/>
              </a:ext>
            </a:extLst>
          </p:cNvPr>
          <p:cNvSpPr txBox="1"/>
          <p:nvPr/>
        </p:nvSpPr>
        <p:spPr>
          <a:xfrm>
            <a:off x="5914655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C4CCBC-82DF-EB9E-323E-2173AB9B9B94}"/>
              </a:ext>
            </a:extLst>
          </p:cNvPr>
          <p:cNvSpPr/>
          <p:nvPr/>
        </p:nvSpPr>
        <p:spPr>
          <a:xfrm>
            <a:off x="7784787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3BFA4B-E64C-A526-9241-E2EA25F7FC9E}"/>
              </a:ext>
            </a:extLst>
          </p:cNvPr>
          <p:cNvSpPr/>
          <p:nvPr/>
        </p:nvSpPr>
        <p:spPr>
          <a:xfrm>
            <a:off x="9633655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TextBox 46">
            <a:extLst>
              <a:ext uri="{FF2B5EF4-FFF2-40B4-BE49-F238E27FC236}">
                <a16:creationId xmlns:a16="http://schemas.microsoft.com/office/drawing/2014/main" id="{CBA537BE-DB1A-4813-0B05-FD03D8D731B4}"/>
              </a:ext>
            </a:extLst>
          </p:cNvPr>
          <p:cNvSpPr txBox="1"/>
          <p:nvPr/>
        </p:nvSpPr>
        <p:spPr>
          <a:xfrm>
            <a:off x="7723992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9" name="TextBox 46">
            <a:extLst>
              <a:ext uri="{FF2B5EF4-FFF2-40B4-BE49-F238E27FC236}">
                <a16:creationId xmlns:a16="http://schemas.microsoft.com/office/drawing/2014/main" id="{DBC40F93-4411-2AFA-E5D5-7885BC01D676}"/>
              </a:ext>
            </a:extLst>
          </p:cNvPr>
          <p:cNvSpPr txBox="1"/>
          <p:nvPr/>
        </p:nvSpPr>
        <p:spPr>
          <a:xfrm>
            <a:off x="9631949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80" name="TextBox 46">
            <a:extLst>
              <a:ext uri="{FF2B5EF4-FFF2-40B4-BE49-F238E27FC236}">
                <a16:creationId xmlns:a16="http://schemas.microsoft.com/office/drawing/2014/main" id="{7990E6B5-D748-3113-5C29-EA885A1A8EDB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39502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611962" y="409530"/>
            <a:ext cx="5654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3.  Le </a:t>
            </a:r>
            <a:r>
              <a:rPr lang="fr-FR" sz="2400" dirty="0"/>
              <a:t>visuel</a:t>
            </a:r>
            <a:r>
              <a:rPr lang="en-GB" sz="2400" dirty="0"/>
              <a:t> du site</a:t>
            </a:r>
            <a:r>
              <a:rPr lang="ru-RU" sz="2400" dirty="0"/>
              <a:t>.</a:t>
            </a:r>
            <a:r>
              <a:rPr lang="en-GB" sz="2400" dirty="0"/>
              <a:t>  Mode </a:t>
            </a:r>
            <a:r>
              <a:rPr lang="fr-FR" sz="2400" dirty="0"/>
              <a:t>interactif</a:t>
            </a:r>
            <a:r>
              <a:rPr lang="en-GB" sz="2400" dirty="0"/>
              <a:t>.</a:t>
            </a:r>
            <a:endParaRPr lang="ru-RU" sz="2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5613" y="637144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6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0782C0-B94C-4F2A-8E7D-DB35D818E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14"/>
          <a:stretch/>
        </p:blipFill>
        <p:spPr>
          <a:xfrm>
            <a:off x="814980" y="1465323"/>
            <a:ext cx="2690220" cy="43033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B51E15-F679-4245-8E42-112776B51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428"/>
          <a:stretch/>
        </p:blipFill>
        <p:spPr>
          <a:xfrm>
            <a:off x="6585396" y="1467099"/>
            <a:ext cx="2347424" cy="42669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D36324B-8405-4AD4-9F08-8EDC6B3857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17" t="25255" r="317" b="-823"/>
          <a:stretch/>
        </p:blipFill>
        <p:spPr>
          <a:xfrm>
            <a:off x="9087209" y="1473395"/>
            <a:ext cx="2209720" cy="43329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637B043-A5E0-44B0-B431-3FE10F2902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60"/>
          <a:stretch/>
        </p:blipFill>
        <p:spPr>
          <a:xfrm>
            <a:off x="3740596" y="1473395"/>
            <a:ext cx="2609404" cy="430161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39A3607-515D-F3E5-18AE-9D15B5DD44B9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29FE88-1BAA-E2DD-B6C6-9C300E3C36C0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F3241B2-42D2-FBAF-DA19-08583BF3F22D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18F69B-437C-744E-722B-921A8EBA1A40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B7EE40-D4C9-7437-B8EA-D6D0BD1B3E95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954E59-64E5-9FBE-9305-16A85628796D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DCA206-8914-48EA-5356-1B15170FD86A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053F9D-B189-B61E-C092-21E76082CB6D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EC176E-253D-EAA9-BD75-F88033746099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37C200-D63D-03F7-6495-95AD3A04B49D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E57723BC-6172-89BA-771E-155959075A16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135BA105-30D0-1D45-D824-CD989694C606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499146D8-6660-999A-28C2-4A40BBB879BB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FB115FBF-4618-1DCE-A4BB-E3BD56CECE82}"/>
              </a:ext>
            </a:extLst>
          </p:cNvPr>
          <p:cNvSpPr txBox="1"/>
          <p:nvPr/>
        </p:nvSpPr>
        <p:spPr>
          <a:xfrm>
            <a:off x="4038858" y="6288935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048F6A5B-E568-83D7-F5E2-FC2CA170BC1F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D52AB7C2-7907-CFB2-1FA1-00C033AC7017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BCCDAEE1-9466-267C-8A52-191CEDE90226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18852C9D-ED66-20A8-BA82-30825D1D2327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6C1DC396-7C3B-DD90-4A10-D3FE3E93185F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708FB2DD-27B1-0231-47B0-A8EE7EC50D71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F48EAFD-4591-04A3-686A-C6DD3911D9E8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1AFCB89-C22F-47DE-42A9-D2D8488A7A09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8C40CD65-E5E1-BC53-FA01-B6A0856BB243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FDFCAD8E-0267-FC06-51A1-2E30C74345C8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</p:spTree>
    <p:extLst>
      <p:ext uri="{BB962C8B-B14F-4D97-AF65-F5344CB8AC3E}">
        <p14:creationId xmlns:p14="http://schemas.microsoft.com/office/powerpoint/2010/main" val="176381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515907" y="115758"/>
            <a:ext cx="6094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4</a:t>
            </a:r>
            <a:r>
              <a:rPr lang="ru-RU" sz="2400" dirty="0"/>
              <a:t>.    Le résumé du code en html.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8050" y="63864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7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739F8E6-8A1E-4B69-B750-0F0D4F17F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"/>
          <a:stretch/>
        </p:blipFill>
        <p:spPr>
          <a:xfrm>
            <a:off x="479962" y="1053630"/>
            <a:ext cx="2986485" cy="5054509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932329" y="637978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b="0" dirty="0" err="1">
                <a:effectLst/>
                <a:latin typeface="+mj-lt"/>
              </a:rPr>
              <a:t>d’accueil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83A366-87D3-4E5B-B0ED-1BD0CA40E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129" y="1053630"/>
            <a:ext cx="3514313" cy="5054508"/>
          </a:xfrm>
          <a:prstGeom prst="rect">
            <a:avLst/>
          </a:prstGeom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51C5B750-D724-4F79-834F-C50573F987AE}"/>
              </a:ext>
            </a:extLst>
          </p:cNvPr>
          <p:cNvSpPr txBox="1"/>
          <p:nvPr/>
        </p:nvSpPr>
        <p:spPr>
          <a:xfrm>
            <a:off x="4854526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effectLst/>
                <a:latin typeface="+mj-lt"/>
              </a:rPr>
              <a:t>Page </a:t>
            </a:r>
            <a:r>
              <a:rPr lang="en-GB" dirty="0">
                <a:latin typeface="+mj-lt"/>
              </a:rPr>
              <a:t>menu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B8FDD9C-C0CD-4DCE-9A07-E9C2F8A98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429" y="1053630"/>
            <a:ext cx="4446560" cy="5045349"/>
          </a:xfrm>
          <a:prstGeom prst="rect">
            <a:avLst/>
          </a:prstGeom>
        </p:spPr>
      </p:pic>
      <p:sp>
        <p:nvSpPr>
          <p:cNvPr id="32" name="TextBox 11">
            <a:extLst>
              <a:ext uri="{FF2B5EF4-FFF2-40B4-BE49-F238E27FC236}">
                <a16:creationId xmlns:a16="http://schemas.microsoft.com/office/drawing/2014/main" id="{FBB81905-5E8D-45A2-A672-6754C36D6C7C}"/>
              </a:ext>
            </a:extLst>
          </p:cNvPr>
          <p:cNvSpPr txBox="1"/>
          <p:nvPr/>
        </p:nvSpPr>
        <p:spPr>
          <a:xfrm>
            <a:off x="8854811" y="655535"/>
            <a:ext cx="248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Item card menu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718118B-7FA2-140D-7AC0-CB18016DBC59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0171BB-32DF-A178-6B49-9A20286B4ED4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7C7383-19AC-E7A6-DDC3-5A690CF29F04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3E444C-D51C-3174-EBA9-0B31794FF072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345C2F-C5ED-ED7E-CC62-8CBE0AB40936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16DC77-E673-47D9-3E1D-BE5ECB3C78FD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1D86BD-7FAC-8C6F-ED09-FE8C72D41A9D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3227703-6B30-CD20-C701-704D8502A6A6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FC14186-0605-8A01-6690-20E60BE56054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EE62C6-2775-629F-4D55-1EA980AC1635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DE65B7B5-C3B1-11E4-C69B-67CCCFB8CE76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6A3BE22-A1DC-FB05-702E-24F58210B49F}"/>
              </a:ext>
            </a:extLst>
          </p:cNvPr>
          <p:cNvSpPr txBox="1"/>
          <p:nvPr/>
        </p:nvSpPr>
        <p:spPr>
          <a:xfrm>
            <a:off x="5934118" y="6293562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321331F-20B5-F5A5-B196-20C0DB0B410A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68652A06-0F3D-9F32-816F-BC9990BEEC4A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2F322C76-EA06-B0AA-B9F9-CCC96B5EB8B7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0107D56A-A5C5-BA99-7C41-468346CD3A72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73E4CE8A-A333-F2C1-334A-EB66472E55C5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B53F95E8-DF5F-47BA-2378-9BD197F43290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D59EE423-A0A3-5179-43B9-29D91700E986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53E5C7-CE79-9C7E-9C71-464493694AE4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C9FEF3-92F1-BFD4-BDCA-ECCCC606A88E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7618725A-C2EC-DDCD-369E-B53AD1E4E605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3F34058B-4A38-D27E-D7C8-65029162D50E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68" name="TextBox 46">
            <a:extLst>
              <a:ext uri="{FF2B5EF4-FFF2-40B4-BE49-F238E27FC236}">
                <a16:creationId xmlns:a16="http://schemas.microsoft.com/office/drawing/2014/main" id="{3146FC3B-B9CC-27C5-EA31-ABF53768B0CD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44682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73949D-27FA-48C4-B659-F46FF8466D3B}"/>
              </a:ext>
            </a:extLst>
          </p:cNvPr>
          <p:cNvSpPr txBox="1"/>
          <p:nvPr/>
        </p:nvSpPr>
        <p:spPr>
          <a:xfrm>
            <a:off x="3550219" y="35121"/>
            <a:ext cx="5519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5</a:t>
            </a:r>
            <a:r>
              <a:rPr lang="ru-RU" sz="2400" dirty="0"/>
              <a:t>.    L</a:t>
            </a:r>
            <a:r>
              <a:rPr lang="en-GB" sz="2400" dirty="0"/>
              <a:t>a structure du </a:t>
            </a:r>
            <a:r>
              <a:rPr lang="en-GB" sz="2400" dirty="0" err="1"/>
              <a:t>fichier</a:t>
            </a:r>
            <a:r>
              <a:rPr lang="en-GB" sz="2400" dirty="0"/>
              <a:t> SASS </a:t>
            </a:r>
            <a:endParaRPr lang="ru-RU" sz="2400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9FCEBB-66EC-448E-B8EB-26C943290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260" y="634104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8</a:t>
            </a:fld>
            <a:endParaRPr lang="en-US" sz="1600" dirty="0"/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8DC55501-61F7-47E3-B9F6-A4949F30FAAF}"/>
              </a:ext>
            </a:extLst>
          </p:cNvPr>
          <p:cNvSpPr txBox="1"/>
          <p:nvPr/>
        </p:nvSpPr>
        <p:spPr>
          <a:xfrm>
            <a:off x="554514" y="796257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Dossier sass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B75A7C8-2AEF-40C8-A708-E49B367F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5" y="1205917"/>
            <a:ext cx="1770771" cy="46397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C17CD8C-6214-448E-9BB5-0E8A6778D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804" y="1218673"/>
            <a:ext cx="3946822" cy="4639733"/>
          </a:xfrm>
          <a:prstGeom prst="rect">
            <a:avLst/>
          </a:prstGeom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CCB64A4D-BBAF-4060-82FC-C9455D8F5615}"/>
              </a:ext>
            </a:extLst>
          </p:cNvPr>
          <p:cNvSpPr txBox="1"/>
          <p:nvPr/>
        </p:nvSpPr>
        <p:spPr>
          <a:xfrm>
            <a:off x="3647873" y="740802"/>
            <a:ext cx="182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M</a:t>
            </a:r>
            <a:r>
              <a:rPr lang="en-GB" b="0" dirty="0" err="1">
                <a:effectLst/>
                <a:latin typeface="+mj-lt"/>
              </a:rPr>
              <a:t>ain.scss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0B3FBC-1802-4A51-B6EC-48162DB92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837" y="1237837"/>
            <a:ext cx="2649368" cy="4620569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FEB00DBF-92E4-4D20-893B-D5BF48DF6EB4}"/>
              </a:ext>
            </a:extLst>
          </p:cNvPr>
          <p:cNvSpPr txBox="1"/>
          <p:nvPr/>
        </p:nvSpPr>
        <p:spPr>
          <a:xfrm>
            <a:off x="6741232" y="801622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79176A0C-8DED-4DDB-B7E6-6962D7B80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626" y="1234632"/>
            <a:ext cx="2737746" cy="4607813"/>
          </a:xfrm>
          <a:prstGeom prst="rect">
            <a:avLst/>
          </a:prstGeom>
        </p:spPr>
      </p:pic>
      <p:sp>
        <p:nvSpPr>
          <p:cNvPr id="38" name="TextBox 11">
            <a:extLst>
              <a:ext uri="{FF2B5EF4-FFF2-40B4-BE49-F238E27FC236}">
                <a16:creationId xmlns:a16="http://schemas.microsoft.com/office/drawing/2014/main" id="{1FB8AD3B-DFE0-4401-A841-8C1C0A389E4C}"/>
              </a:ext>
            </a:extLst>
          </p:cNvPr>
          <p:cNvSpPr txBox="1"/>
          <p:nvPr/>
        </p:nvSpPr>
        <p:spPr>
          <a:xfrm>
            <a:off x="9542632" y="801622"/>
            <a:ext cx="264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 err="1">
                <a:effectLst/>
                <a:latin typeface="+mj-lt"/>
              </a:rPr>
              <a:t>Exemple</a:t>
            </a:r>
            <a:r>
              <a:rPr lang="en-GB" b="0" dirty="0">
                <a:effectLst/>
                <a:latin typeface="+mj-lt"/>
              </a:rPr>
              <a:t> 2 N</a:t>
            </a:r>
            <a:r>
              <a:rPr lang="en-GB" dirty="0">
                <a:latin typeface="+mj-lt"/>
              </a:rPr>
              <a:t>esting</a:t>
            </a:r>
            <a:endParaRPr lang="fr-FR" b="0" dirty="0">
              <a:effectLst/>
              <a:latin typeface="+mj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6C51D6-0E68-1615-7D46-D4198396AD05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81CA63-5B44-8B2B-FE67-6B6F19BF0D8D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916B7E-710D-C2E0-792B-A5AB3580883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AEA62A-1D8F-E8AF-D515-C70D9A9C9160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388F99-5715-09AE-A13B-A06350E2CDD5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C82AE7-156F-4246-9296-5B232B68CD96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A00DCD-22FF-164E-08E3-FEB7E94F29F5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303B118-EB8A-5C9C-2052-B1C869B23AE3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83FAAF-8B1B-43AF-382A-1978F60C1FDA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97A9EA6-C45F-BC38-0A68-8D895BEEB195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1055D0E3-F23D-40F5-8E50-AB4FC970E287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A35E2210-4132-E73E-F210-176C4517BD59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2BA12DF6-AAB2-19AD-4FED-6B4C12163126}"/>
              </a:ext>
            </a:extLst>
          </p:cNvPr>
          <p:cNvSpPr txBox="1"/>
          <p:nvPr/>
        </p:nvSpPr>
        <p:spPr>
          <a:xfrm>
            <a:off x="7727252" y="6289942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F8D55E2E-2E20-83BF-1BAC-A4B8E238EC7D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172FE6B2-A745-3C03-3A6B-A7966435206C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A250D5C1-EDCD-5977-8E44-4A5063899D8F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66" name="TextBox 46">
            <a:extLst>
              <a:ext uri="{FF2B5EF4-FFF2-40B4-BE49-F238E27FC236}">
                <a16:creationId xmlns:a16="http://schemas.microsoft.com/office/drawing/2014/main" id="{75FD836D-A732-AD3C-5516-2289E57BA516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67" name="TextBox 46">
            <a:extLst>
              <a:ext uri="{FF2B5EF4-FFF2-40B4-BE49-F238E27FC236}">
                <a16:creationId xmlns:a16="http://schemas.microsoft.com/office/drawing/2014/main" id="{2998147D-6967-221C-279E-5DEC0921107C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D1E76F-B4ED-180C-6C53-94D2D18859BC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66AA3F6-E2EE-A515-3833-367EFD0F0155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A5B60091-4058-2D35-B697-337FEFFA0CD7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71" name="TextBox 46">
            <a:extLst>
              <a:ext uri="{FF2B5EF4-FFF2-40B4-BE49-F238E27FC236}">
                <a16:creationId xmlns:a16="http://schemas.microsoft.com/office/drawing/2014/main" id="{C61779B2-85A4-D89D-DB14-3EC1CCBA94FD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CB4D4A-791A-A738-0619-8EED3620D608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4" name="TextBox 46">
            <a:extLst>
              <a:ext uri="{FF2B5EF4-FFF2-40B4-BE49-F238E27FC236}">
                <a16:creationId xmlns:a16="http://schemas.microsoft.com/office/drawing/2014/main" id="{152F944B-2577-F7C6-0205-836B46A26E5F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371444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524E40-67D6-4828-BB64-64B21ABE9F0C}"/>
              </a:ext>
            </a:extLst>
          </p:cNvPr>
          <p:cNvSpPr txBox="1"/>
          <p:nvPr/>
        </p:nvSpPr>
        <p:spPr>
          <a:xfrm>
            <a:off x="4585309" y="180009"/>
            <a:ext cx="3301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6</a:t>
            </a:r>
            <a:r>
              <a:rPr lang="ru-RU" sz="2400" dirty="0"/>
              <a:t>.   Validateur W3C.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0EBE518-C573-48DC-A65C-EA3B9BFA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8672" y="635958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9</a:t>
            </a:fld>
            <a:endParaRPr lang="en-US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95D87B-C24A-47C5-B157-6848D8B5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16" y="751719"/>
            <a:ext cx="3823261" cy="22834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634B9A-7ED1-458C-959B-91D30FE06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" b="1"/>
          <a:stretch/>
        </p:blipFill>
        <p:spPr>
          <a:xfrm>
            <a:off x="5975477" y="750507"/>
            <a:ext cx="3823261" cy="22834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CCF52B-0600-F4F3-6012-32531793C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816" y="3081791"/>
            <a:ext cx="7687922" cy="30244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99BAF76-3960-9F68-8A63-715917448765}"/>
              </a:ext>
            </a:extLst>
          </p:cNvPr>
          <p:cNvSpPr/>
          <p:nvPr/>
        </p:nvSpPr>
        <p:spPr>
          <a:xfrm>
            <a:off x="5926907" y="659383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5570236-D62F-BA34-EFC1-C99C37CCE3C7}"/>
              </a:ext>
            </a:extLst>
          </p:cNvPr>
          <p:cNvSpPr/>
          <p:nvPr/>
        </p:nvSpPr>
        <p:spPr>
          <a:xfrm>
            <a:off x="2213281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EC36CDC-CC9C-96FE-C1EA-269AFFEB5597}"/>
              </a:ext>
            </a:extLst>
          </p:cNvPr>
          <p:cNvSpPr/>
          <p:nvPr/>
        </p:nvSpPr>
        <p:spPr>
          <a:xfrm>
            <a:off x="407474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25233D3-6C0E-50DC-8B19-94FD811CF254}"/>
              </a:ext>
            </a:extLst>
          </p:cNvPr>
          <p:cNvSpPr/>
          <p:nvPr/>
        </p:nvSpPr>
        <p:spPr>
          <a:xfrm>
            <a:off x="9627940" y="6307604"/>
            <a:ext cx="17872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2D2C42-8E1C-4FB0-46B6-1749789A8166}"/>
              </a:ext>
            </a:extLst>
          </p:cNvPr>
          <p:cNvSpPr/>
          <p:nvPr/>
        </p:nvSpPr>
        <p:spPr>
          <a:xfrm>
            <a:off x="7779070" y="630760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06A204-A8F0-D609-1098-F1927F81CE29}"/>
              </a:ext>
            </a:extLst>
          </p:cNvPr>
          <p:cNvSpPr/>
          <p:nvPr/>
        </p:nvSpPr>
        <p:spPr>
          <a:xfrm>
            <a:off x="5926906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20685E-B83D-9A72-C40A-7A2887255EF7}"/>
              </a:ext>
            </a:extLst>
          </p:cNvPr>
          <p:cNvSpPr/>
          <p:nvPr/>
        </p:nvSpPr>
        <p:spPr>
          <a:xfrm>
            <a:off x="4074742" y="6322034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50F46F-27FE-71C3-9735-E9353C7F37F7}"/>
              </a:ext>
            </a:extLst>
          </p:cNvPr>
          <p:cNvSpPr/>
          <p:nvPr/>
        </p:nvSpPr>
        <p:spPr>
          <a:xfrm>
            <a:off x="2213282" y="6318118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866754-09FE-077B-92F6-6612E9EA0359}"/>
              </a:ext>
            </a:extLst>
          </p:cNvPr>
          <p:cNvSpPr/>
          <p:nvPr/>
        </p:nvSpPr>
        <p:spPr>
          <a:xfrm>
            <a:off x="351823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58C80C66-A47A-811C-0C99-A850788D8BA6}"/>
              </a:ext>
            </a:extLst>
          </p:cNvPr>
          <p:cNvSpPr txBox="1"/>
          <p:nvPr/>
        </p:nvSpPr>
        <p:spPr>
          <a:xfrm>
            <a:off x="2200693" y="6300568"/>
            <a:ext cx="197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Les maquettes en details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52CB4489-C6A3-7E8D-1591-77C7579872A4}"/>
              </a:ext>
            </a:extLst>
          </p:cNvPr>
          <p:cNvSpPr txBox="1"/>
          <p:nvPr/>
        </p:nvSpPr>
        <p:spPr>
          <a:xfrm>
            <a:off x="5944104" y="6291995"/>
            <a:ext cx="2050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Le résumé du code html.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2D3F8E13-1439-F086-219A-EA7129CEC13D}"/>
              </a:ext>
            </a:extLst>
          </p:cNvPr>
          <p:cNvSpPr txBox="1"/>
          <p:nvPr/>
        </p:nvSpPr>
        <p:spPr>
          <a:xfrm>
            <a:off x="4059920" y="6300567"/>
            <a:ext cx="204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 Le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visuel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 du site “mobile”.</a:t>
            </a:r>
          </a:p>
        </p:txBody>
      </p:sp>
      <p:sp>
        <p:nvSpPr>
          <p:cNvPr id="54" name="TextBox 46">
            <a:extLst>
              <a:ext uri="{FF2B5EF4-FFF2-40B4-BE49-F238E27FC236}">
                <a16:creationId xmlns:a16="http://schemas.microsoft.com/office/drawing/2014/main" id="{772115B9-0776-4A95-9F3D-34C3E4FF5DF2}"/>
              </a:ext>
            </a:extLst>
          </p:cNvPr>
          <p:cNvSpPr txBox="1"/>
          <p:nvPr/>
        </p:nvSpPr>
        <p:spPr>
          <a:xfrm>
            <a:off x="7727252" y="6287618"/>
            <a:ext cx="2151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La structure du sass-</a:t>
            </a:r>
            <a:r>
              <a:rPr lang="en-US" sz="1200" cap="small" dirty="0" err="1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scss</a:t>
            </a:r>
            <a:endParaRPr lang="en-US" sz="1200" cap="small" dirty="0">
              <a:solidFill>
                <a:schemeClr val="bg1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3F18ABFC-6222-3CF6-B250-496265168CC1}"/>
              </a:ext>
            </a:extLst>
          </p:cNvPr>
          <p:cNvSpPr txBox="1"/>
          <p:nvPr/>
        </p:nvSpPr>
        <p:spPr>
          <a:xfrm>
            <a:off x="9612206" y="6289058"/>
            <a:ext cx="1372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Validateur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 W3C.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EB44E524-3DF3-CC9E-474E-BE69F9FC3A8C}"/>
              </a:ext>
            </a:extLst>
          </p:cNvPr>
          <p:cNvSpPr txBox="1"/>
          <p:nvPr/>
        </p:nvSpPr>
        <p:spPr>
          <a:xfrm>
            <a:off x="362002" y="6559253"/>
            <a:ext cx="18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Responsive - le visuel.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71447546-B8B1-4D34-DEE6-B121C13425CC}"/>
              </a:ext>
            </a:extLst>
          </p:cNvPr>
          <p:cNvSpPr txBox="1"/>
          <p:nvPr/>
        </p:nvSpPr>
        <p:spPr>
          <a:xfrm>
            <a:off x="2246890" y="6559253"/>
            <a:ext cx="178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Responsive - le code.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F06E5F92-6FF0-8C31-0309-D87A3852049A}"/>
              </a:ext>
            </a:extLst>
          </p:cNvPr>
          <p:cNvSpPr txBox="1"/>
          <p:nvPr/>
        </p:nvSpPr>
        <p:spPr>
          <a:xfrm>
            <a:off x="4045521" y="6557248"/>
            <a:ext cx="2159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Animations et transitions.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41D09E11-74E4-2AEB-7ED6-CDCE6982ED50}"/>
              </a:ext>
            </a:extLst>
          </p:cNvPr>
          <p:cNvSpPr txBox="1"/>
          <p:nvPr/>
        </p:nvSpPr>
        <p:spPr>
          <a:xfrm>
            <a:off x="5908940" y="6574746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Responsive-animations.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3EA470F-C843-8570-8F1B-E475B3A6B21C}"/>
              </a:ext>
            </a:extLst>
          </p:cNvPr>
          <p:cNvSpPr/>
          <p:nvPr/>
        </p:nvSpPr>
        <p:spPr>
          <a:xfrm>
            <a:off x="7779072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C64C67-88B1-2505-C973-D6D7B9A430E7}"/>
              </a:ext>
            </a:extLst>
          </p:cNvPr>
          <p:cNvSpPr/>
          <p:nvPr/>
        </p:nvSpPr>
        <p:spPr>
          <a:xfrm>
            <a:off x="9627940" y="6589753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TextBox 46">
            <a:extLst>
              <a:ext uri="{FF2B5EF4-FFF2-40B4-BE49-F238E27FC236}">
                <a16:creationId xmlns:a16="http://schemas.microsoft.com/office/drawing/2014/main" id="{102926A0-9F6D-853D-AC59-4FA5B33F6448}"/>
              </a:ext>
            </a:extLst>
          </p:cNvPr>
          <p:cNvSpPr txBox="1"/>
          <p:nvPr/>
        </p:nvSpPr>
        <p:spPr>
          <a:xfrm>
            <a:off x="7718277" y="6562384"/>
            <a:ext cx="2273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Conclusion</a:t>
            </a:r>
          </a:p>
        </p:txBody>
      </p:sp>
      <p:sp>
        <p:nvSpPr>
          <p:cNvPr id="63" name="TextBox 46">
            <a:extLst>
              <a:ext uri="{FF2B5EF4-FFF2-40B4-BE49-F238E27FC236}">
                <a16:creationId xmlns:a16="http://schemas.microsoft.com/office/drawing/2014/main" id="{D2AD99AF-C710-0234-6940-586142B2833F}"/>
              </a:ext>
            </a:extLst>
          </p:cNvPr>
          <p:cNvSpPr txBox="1"/>
          <p:nvPr/>
        </p:nvSpPr>
        <p:spPr>
          <a:xfrm>
            <a:off x="9626234" y="6563824"/>
            <a:ext cx="1095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Questions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5074F66-1B1F-3D63-E407-81C8755C01F1}"/>
              </a:ext>
            </a:extLst>
          </p:cNvPr>
          <p:cNvSpPr/>
          <p:nvPr/>
        </p:nvSpPr>
        <p:spPr>
          <a:xfrm>
            <a:off x="351823" y="6323622"/>
            <a:ext cx="17872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9" name="TextBox 46">
            <a:extLst>
              <a:ext uri="{FF2B5EF4-FFF2-40B4-BE49-F238E27FC236}">
                <a16:creationId xmlns:a16="http://schemas.microsoft.com/office/drawing/2014/main" id="{A8888051-6414-38F4-B7F5-048D5B5112A8}"/>
              </a:ext>
            </a:extLst>
          </p:cNvPr>
          <p:cNvSpPr txBox="1"/>
          <p:nvPr/>
        </p:nvSpPr>
        <p:spPr>
          <a:xfrm>
            <a:off x="314860" y="6294272"/>
            <a:ext cx="2152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1. 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Présentation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  </a:t>
            </a:r>
            <a:r>
              <a:rPr lang="fr-FR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générale </a:t>
            </a: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  <a:cs typeface="Leelawadee" panose="020B0502040204020203" pitchFamily="34" charset="-34"/>
              </a:rPr>
              <a:t>  </a:t>
            </a:r>
          </a:p>
        </p:txBody>
      </p:sp>
    </p:spTree>
    <p:extLst>
      <p:ext uri="{BB962C8B-B14F-4D97-AF65-F5344CB8AC3E}">
        <p14:creationId xmlns:p14="http://schemas.microsoft.com/office/powerpoint/2010/main" val="125450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6128</TotalTime>
  <Words>1833</Words>
  <Application>Microsoft Office PowerPoint</Application>
  <PresentationFormat>Grand écran</PresentationFormat>
  <Paragraphs>368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Arial Narrow</vt:lpstr>
      <vt:lpstr>Calibri</vt:lpstr>
      <vt:lpstr>Century Gothic</vt:lpstr>
      <vt:lpstr>Montserrat</vt:lpstr>
      <vt:lpstr>Mesh</vt:lpstr>
      <vt:lpstr>Projet-3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Projet-2</dc:title>
  <dc:creator>Victor Buga</dc:creator>
  <cp:lastModifiedBy>Victor Buga</cp:lastModifiedBy>
  <cp:revision>96</cp:revision>
  <dcterms:created xsi:type="dcterms:W3CDTF">2022-06-20T11:24:42Z</dcterms:created>
  <dcterms:modified xsi:type="dcterms:W3CDTF">2022-07-18T08:24:29Z</dcterms:modified>
</cp:coreProperties>
</file>